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18"/>
  </p:notesMasterIdLst>
  <p:sldIdLst>
    <p:sldId id="296" r:id="rId2"/>
    <p:sldId id="423" r:id="rId3"/>
    <p:sldId id="435" r:id="rId4"/>
    <p:sldId id="434" r:id="rId5"/>
    <p:sldId id="436" r:id="rId6"/>
    <p:sldId id="437" r:id="rId7"/>
    <p:sldId id="438" r:id="rId8"/>
    <p:sldId id="439" r:id="rId9"/>
    <p:sldId id="440" r:id="rId10"/>
    <p:sldId id="441" r:id="rId11"/>
    <p:sldId id="442" r:id="rId12"/>
    <p:sldId id="443" r:id="rId13"/>
    <p:sldId id="444" r:id="rId14"/>
    <p:sldId id="445" r:id="rId15"/>
    <p:sldId id="446" r:id="rId16"/>
    <p:sldId id="418" r:id="rId17"/>
  </p:sldIdLst>
  <p:sldSz cx="243713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18" userDrawn="1">
          <p15:clr>
            <a:srgbClr val="A4A3A4"/>
          </p15:clr>
        </p15:guide>
        <p15:guide id="2" pos="105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FFA"/>
    <a:srgbClr val="AC7302"/>
    <a:srgbClr val="00B0F0"/>
    <a:srgbClr val="0070C0"/>
    <a:srgbClr val="00A1DA"/>
    <a:srgbClr val="F9F99D"/>
    <a:srgbClr val="007AD6"/>
    <a:srgbClr val="404040"/>
    <a:srgbClr val="202A36"/>
    <a:srgbClr val="0060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70" autoAdjust="0"/>
    <p:restoredTop sz="95909" autoAdjust="0"/>
  </p:normalViewPr>
  <p:slideViewPr>
    <p:cSldViewPr snapToGrid="0">
      <p:cViewPr varScale="1">
        <p:scale>
          <a:sx n="46" d="100"/>
          <a:sy n="46" d="100"/>
        </p:scale>
        <p:origin x="176" y="456"/>
      </p:cViewPr>
      <p:guideLst>
        <p:guide orient="horz" pos="3118"/>
        <p:guide pos="105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E263B4-AE17-4D25-AB44-4A86CEB2FD03}" type="datetimeFigureOut">
              <a:rPr lang="zh-CN" altLang="en-US" smtClean="0"/>
              <a:t>2021/5/4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71282-9224-455F-A57E-7968FE50BD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046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7864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1pPr>
    <a:lvl2pPr marL="913932" algn="l" defTabSz="1827864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2pPr>
    <a:lvl3pPr marL="1827864" algn="l" defTabSz="1827864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3pPr>
    <a:lvl4pPr marL="2741796" algn="l" defTabSz="1827864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4pPr>
    <a:lvl5pPr marL="3655728" algn="l" defTabSz="1827864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5pPr>
    <a:lvl6pPr marL="4569660" algn="l" defTabSz="1827864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6pPr>
    <a:lvl7pPr marL="5483592" algn="l" defTabSz="1827864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7pPr>
    <a:lvl8pPr marL="6397526" algn="l" defTabSz="1827864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8pPr>
    <a:lvl9pPr marL="7311458" algn="l" defTabSz="1827864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1282-9224-455F-A57E-7968FE50BDD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918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1282-9224-455F-A57E-7968FE50BDD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9023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1282-9224-455F-A57E-7968FE50BDD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563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1282-9224-455F-A57E-7968FE50BDD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558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1282-9224-455F-A57E-7968FE50BDD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3227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1282-9224-455F-A57E-7968FE50BDD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3754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1282-9224-455F-A57E-7968FE50BDD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43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1282-9224-455F-A57E-7968FE50BDD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227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1282-9224-455F-A57E-7968FE50BDD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887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1282-9224-455F-A57E-7968FE50BDD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425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1282-9224-455F-A57E-7968FE50BDD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2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1282-9224-455F-A57E-7968FE50BDD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927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1282-9224-455F-A57E-7968FE50BDD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688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1282-9224-455F-A57E-7968FE50BDD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117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1282-9224-455F-A57E-7968FE50BDD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368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1282-9224-455F-A57E-7968FE50BDD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536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6413" y="2244726"/>
            <a:ext cx="18278475" cy="4775200"/>
          </a:xfrm>
        </p:spPr>
        <p:txBody>
          <a:bodyPr anchor="b"/>
          <a:lstStyle>
            <a:lvl1pPr algn="ctr">
              <a:defRPr sz="1199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6413" y="7204076"/>
            <a:ext cx="18278475" cy="3311524"/>
          </a:xfrm>
        </p:spPr>
        <p:txBody>
          <a:bodyPr/>
          <a:lstStyle>
            <a:lvl1pPr marL="0" indent="0" algn="ctr">
              <a:buNone/>
              <a:defRPr sz="4798"/>
            </a:lvl1pPr>
            <a:lvl2pPr marL="913943" indent="0" algn="ctr">
              <a:buNone/>
              <a:defRPr sz="3998"/>
            </a:lvl2pPr>
            <a:lvl3pPr marL="1827886" indent="0" algn="ctr">
              <a:buNone/>
              <a:defRPr sz="3598"/>
            </a:lvl3pPr>
            <a:lvl4pPr marL="2741828" indent="0" algn="ctr">
              <a:buNone/>
              <a:defRPr sz="3198"/>
            </a:lvl4pPr>
            <a:lvl5pPr marL="3655771" indent="0" algn="ctr">
              <a:buNone/>
              <a:defRPr sz="3198"/>
            </a:lvl5pPr>
            <a:lvl6pPr marL="4569714" indent="0" algn="ctr">
              <a:buNone/>
              <a:defRPr sz="3198"/>
            </a:lvl6pPr>
            <a:lvl7pPr marL="5483657" indent="0" algn="ctr">
              <a:buNone/>
              <a:defRPr sz="3198"/>
            </a:lvl7pPr>
            <a:lvl8pPr marL="6397600" indent="0" algn="ctr">
              <a:buNone/>
              <a:defRPr sz="3198"/>
            </a:lvl8pPr>
            <a:lvl9pPr marL="7311542" indent="0" algn="ctr">
              <a:buNone/>
              <a:defRPr sz="3198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67F5653-76E0-42F8-92E1-1302A644EA98}" type="datetimeFigureOut">
              <a:rPr lang="zh-CN" altLang="en-US" smtClean="0"/>
              <a:t>2021/5/4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F371FB-48DE-436C-8DC0-C0FA19D2A4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858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97CAC6-3487-4B84-A527-4B0978F38CB7}" type="datetimeFigureOut">
              <a:rPr lang="zh-CN" altLang="en-US" smtClean="0"/>
              <a:t>2021/5/4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FCD4BB-C23D-42FC-A8B3-B6DC6ECEF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920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0711" y="730250"/>
            <a:ext cx="5255062" cy="1162367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5527" y="730250"/>
            <a:ext cx="15460543" cy="1162367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C2173D4-66F5-42F3-8EDD-E9FCBD78934D}" type="datetimeFigureOut">
              <a:rPr lang="zh-CN" altLang="en-US" smtClean="0"/>
              <a:t>2021/5/4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81F99D-11EB-4D67-8CCC-9EA3546D52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19007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49"/>
          <p:cNvSpPr>
            <a:spLocks noChangeArrowheads="1"/>
          </p:cNvSpPr>
          <p:nvPr userDrawn="1"/>
        </p:nvSpPr>
        <p:spPr bwMode="auto">
          <a:xfrm>
            <a:off x="1244995" y="330712"/>
            <a:ext cx="23165428" cy="1101724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3598" dirty="0">
              <a:solidFill>
                <a:srgbClr val="FFFFFF"/>
              </a:solidFill>
            </a:endParaRPr>
          </a:p>
        </p:txBody>
      </p:sp>
      <p:sp>
        <p:nvSpPr>
          <p:cNvPr id="3" name="平行四边形 50"/>
          <p:cNvSpPr>
            <a:spLocks noChangeArrowheads="1"/>
          </p:cNvSpPr>
          <p:nvPr userDrawn="1"/>
        </p:nvSpPr>
        <p:spPr bwMode="auto">
          <a:xfrm>
            <a:off x="12696" y="330712"/>
            <a:ext cx="1504166" cy="1101724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3598">
              <a:solidFill>
                <a:srgbClr val="FFFFFF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861DA05-CA71-EB49-99F7-4842360F2F76}"/>
              </a:ext>
            </a:extLst>
          </p:cNvPr>
          <p:cNvSpPr txBox="1"/>
          <p:nvPr userDrawn="1"/>
        </p:nvSpPr>
        <p:spPr>
          <a:xfrm>
            <a:off x="18066327" y="609599"/>
            <a:ext cx="5209309" cy="52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1"/>
                </a:solidFill>
              </a:rPr>
              <a:t>《</a:t>
            </a:r>
            <a:r>
              <a:rPr kumimoji="1" lang="en" altLang="zh-CN" sz="2800" b="1" dirty="0" err="1">
                <a:solidFill>
                  <a:schemeClr val="bg1"/>
                </a:solidFill>
              </a:rPr>
              <a:t>Jupyter</a:t>
            </a:r>
            <a:r>
              <a:rPr kumimoji="1" lang="zh-CN" altLang="en-US" sz="2800" b="1" dirty="0">
                <a:solidFill>
                  <a:schemeClr val="bg1"/>
                </a:solidFill>
              </a:rPr>
              <a:t>金融应用从入门到实践</a:t>
            </a:r>
            <a:r>
              <a:rPr kumimoji="1" lang="en-US" altLang="zh-CN" sz="2800" b="1" dirty="0">
                <a:solidFill>
                  <a:schemeClr val="bg1"/>
                </a:solidFill>
              </a:rPr>
              <a:t>》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331450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54B13A-C25E-4BD4-A182-EF99CDEA6C38}" type="datetimeFigureOut">
              <a:rPr lang="zh-CN" altLang="en-US" smtClean="0"/>
              <a:t>2021/5/4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EC15BD-7B16-492D-AC1C-CD5CEF536D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596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834" y="3419477"/>
            <a:ext cx="21020246" cy="5705474"/>
          </a:xfrm>
        </p:spPr>
        <p:txBody>
          <a:bodyPr anchor="b"/>
          <a:lstStyle>
            <a:lvl1pPr>
              <a:defRPr sz="1199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2834" y="9178927"/>
            <a:ext cx="21020246" cy="3000374"/>
          </a:xfrm>
        </p:spPr>
        <p:txBody>
          <a:bodyPr/>
          <a:lstStyle>
            <a:lvl1pPr marL="0" indent="0">
              <a:buNone/>
              <a:defRPr sz="4798">
                <a:solidFill>
                  <a:schemeClr val="tx1">
                    <a:tint val="75000"/>
                  </a:schemeClr>
                </a:solidFill>
              </a:defRPr>
            </a:lvl1pPr>
            <a:lvl2pPr marL="913943" indent="0">
              <a:buNone/>
              <a:defRPr sz="3998">
                <a:solidFill>
                  <a:schemeClr val="tx1">
                    <a:tint val="75000"/>
                  </a:schemeClr>
                </a:solidFill>
              </a:defRPr>
            </a:lvl2pPr>
            <a:lvl3pPr marL="1827886" indent="0">
              <a:buNone/>
              <a:defRPr sz="3598">
                <a:solidFill>
                  <a:schemeClr val="tx1">
                    <a:tint val="75000"/>
                  </a:schemeClr>
                </a:solidFill>
              </a:defRPr>
            </a:lvl3pPr>
            <a:lvl4pPr marL="2741828" indent="0">
              <a:buNone/>
              <a:defRPr sz="3198">
                <a:solidFill>
                  <a:schemeClr val="tx1">
                    <a:tint val="75000"/>
                  </a:schemeClr>
                </a:solidFill>
              </a:defRPr>
            </a:lvl4pPr>
            <a:lvl5pPr marL="3655771" indent="0">
              <a:buNone/>
              <a:defRPr sz="3198">
                <a:solidFill>
                  <a:schemeClr val="tx1">
                    <a:tint val="75000"/>
                  </a:schemeClr>
                </a:solidFill>
              </a:defRPr>
            </a:lvl5pPr>
            <a:lvl6pPr marL="4569714" indent="0">
              <a:buNone/>
              <a:defRPr sz="3198">
                <a:solidFill>
                  <a:schemeClr val="tx1">
                    <a:tint val="75000"/>
                  </a:schemeClr>
                </a:solidFill>
              </a:defRPr>
            </a:lvl6pPr>
            <a:lvl7pPr marL="5483657" indent="0">
              <a:buNone/>
              <a:defRPr sz="3198">
                <a:solidFill>
                  <a:schemeClr val="tx1">
                    <a:tint val="75000"/>
                  </a:schemeClr>
                </a:solidFill>
              </a:defRPr>
            </a:lvl7pPr>
            <a:lvl8pPr marL="6397600" indent="0">
              <a:buNone/>
              <a:defRPr sz="3198">
                <a:solidFill>
                  <a:schemeClr val="tx1">
                    <a:tint val="75000"/>
                  </a:schemeClr>
                </a:solidFill>
              </a:defRPr>
            </a:lvl8pPr>
            <a:lvl9pPr marL="7311542" indent="0">
              <a:buNone/>
              <a:defRPr sz="31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F874B35-2CB5-478A-93D6-6F5A758111CC}" type="datetimeFigureOut">
              <a:rPr lang="zh-CN" altLang="en-US" smtClean="0"/>
              <a:t>2021/5/4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2E4B2B-5049-4B41-91A8-FF818986E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912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5527" y="3651250"/>
            <a:ext cx="10357803" cy="8702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37970" y="3651250"/>
            <a:ext cx="10357803" cy="8702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65F18A-B9DB-4EC7-B8DD-93BAD9A9D6F4}" type="datetimeFigureOut">
              <a:rPr lang="zh-CN" altLang="en-US" smtClean="0"/>
              <a:t>2021/5/4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B3ECB-D89B-4A56-AC36-12AE696FE3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409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701" y="730251"/>
            <a:ext cx="21020246" cy="265112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8702" y="3362326"/>
            <a:ext cx="10310201" cy="1647824"/>
          </a:xfrm>
        </p:spPr>
        <p:txBody>
          <a:bodyPr anchor="b"/>
          <a:lstStyle>
            <a:lvl1pPr marL="0" indent="0">
              <a:buNone/>
              <a:defRPr sz="4798" b="1"/>
            </a:lvl1pPr>
            <a:lvl2pPr marL="913943" indent="0">
              <a:buNone/>
              <a:defRPr sz="3998" b="1"/>
            </a:lvl2pPr>
            <a:lvl3pPr marL="1827886" indent="0">
              <a:buNone/>
              <a:defRPr sz="3598" b="1"/>
            </a:lvl3pPr>
            <a:lvl4pPr marL="2741828" indent="0">
              <a:buNone/>
              <a:defRPr sz="3198" b="1"/>
            </a:lvl4pPr>
            <a:lvl5pPr marL="3655771" indent="0">
              <a:buNone/>
              <a:defRPr sz="3198" b="1"/>
            </a:lvl5pPr>
            <a:lvl6pPr marL="4569714" indent="0">
              <a:buNone/>
              <a:defRPr sz="3198" b="1"/>
            </a:lvl6pPr>
            <a:lvl7pPr marL="5483657" indent="0">
              <a:buNone/>
              <a:defRPr sz="3198" b="1"/>
            </a:lvl7pPr>
            <a:lvl8pPr marL="6397600" indent="0">
              <a:buNone/>
              <a:defRPr sz="3198" b="1"/>
            </a:lvl8pPr>
            <a:lvl9pPr marL="7311542" indent="0">
              <a:buNone/>
              <a:defRPr sz="3198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8702" y="5010150"/>
            <a:ext cx="10310201" cy="73691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37971" y="3362326"/>
            <a:ext cx="10360977" cy="1647824"/>
          </a:xfrm>
        </p:spPr>
        <p:txBody>
          <a:bodyPr anchor="b"/>
          <a:lstStyle>
            <a:lvl1pPr marL="0" indent="0">
              <a:buNone/>
              <a:defRPr sz="4798" b="1"/>
            </a:lvl1pPr>
            <a:lvl2pPr marL="913943" indent="0">
              <a:buNone/>
              <a:defRPr sz="3998" b="1"/>
            </a:lvl2pPr>
            <a:lvl3pPr marL="1827886" indent="0">
              <a:buNone/>
              <a:defRPr sz="3598" b="1"/>
            </a:lvl3pPr>
            <a:lvl4pPr marL="2741828" indent="0">
              <a:buNone/>
              <a:defRPr sz="3198" b="1"/>
            </a:lvl4pPr>
            <a:lvl5pPr marL="3655771" indent="0">
              <a:buNone/>
              <a:defRPr sz="3198" b="1"/>
            </a:lvl5pPr>
            <a:lvl6pPr marL="4569714" indent="0">
              <a:buNone/>
              <a:defRPr sz="3198" b="1"/>
            </a:lvl6pPr>
            <a:lvl7pPr marL="5483657" indent="0">
              <a:buNone/>
              <a:defRPr sz="3198" b="1"/>
            </a:lvl7pPr>
            <a:lvl8pPr marL="6397600" indent="0">
              <a:buNone/>
              <a:defRPr sz="3198" b="1"/>
            </a:lvl8pPr>
            <a:lvl9pPr marL="7311542" indent="0">
              <a:buNone/>
              <a:defRPr sz="3198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37971" y="5010150"/>
            <a:ext cx="10360977" cy="73691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DDAE942-DEDF-46C5-8F0D-85A73406F10B}" type="datetimeFigureOut">
              <a:rPr lang="zh-CN" altLang="en-US" smtClean="0"/>
              <a:t>2021/5/4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880A67-37C3-4CF9-9BDF-705F68B376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3658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00EFE5F-2A43-4D9F-9B11-909316E3C1C9}" type="datetimeFigureOut">
              <a:rPr lang="zh-CN" altLang="en-US" smtClean="0"/>
              <a:t>2021/5/4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8944C7-9264-40D1-83B9-994B3139A3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639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6D8482B-9714-4ADC-BDF6-AB1BEB5DA2D8}" type="datetimeFigureOut">
              <a:rPr lang="zh-CN" altLang="en-US" smtClean="0"/>
              <a:t>2021/5/4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9559ED-EDD0-43BF-AD2A-E750636F37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628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702" y="914400"/>
            <a:ext cx="7860378" cy="3200400"/>
          </a:xfrm>
        </p:spPr>
        <p:txBody>
          <a:bodyPr anchor="b"/>
          <a:lstStyle>
            <a:lvl1pPr>
              <a:defRPr sz="639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0977" y="1974851"/>
            <a:ext cx="12337971" cy="9747250"/>
          </a:xfrm>
        </p:spPr>
        <p:txBody>
          <a:bodyPr/>
          <a:lstStyle>
            <a:lvl1pPr>
              <a:defRPr sz="6397"/>
            </a:lvl1pPr>
            <a:lvl2pPr>
              <a:defRPr sz="5597"/>
            </a:lvl2pPr>
            <a:lvl3pPr>
              <a:defRPr sz="4798"/>
            </a:lvl3pPr>
            <a:lvl4pPr>
              <a:defRPr sz="3998"/>
            </a:lvl4pPr>
            <a:lvl5pPr>
              <a:defRPr sz="3998"/>
            </a:lvl5pPr>
            <a:lvl6pPr>
              <a:defRPr sz="3998"/>
            </a:lvl6pPr>
            <a:lvl7pPr>
              <a:defRPr sz="3998"/>
            </a:lvl7pPr>
            <a:lvl8pPr>
              <a:defRPr sz="3998"/>
            </a:lvl8pPr>
            <a:lvl9pPr>
              <a:defRPr sz="3998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702" y="4114800"/>
            <a:ext cx="7860378" cy="7623176"/>
          </a:xfrm>
        </p:spPr>
        <p:txBody>
          <a:bodyPr/>
          <a:lstStyle>
            <a:lvl1pPr marL="0" indent="0">
              <a:buNone/>
              <a:defRPr sz="3198"/>
            </a:lvl1pPr>
            <a:lvl2pPr marL="913943" indent="0">
              <a:buNone/>
              <a:defRPr sz="2799"/>
            </a:lvl2pPr>
            <a:lvl3pPr marL="1827886" indent="0">
              <a:buNone/>
              <a:defRPr sz="2399"/>
            </a:lvl3pPr>
            <a:lvl4pPr marL="2741828" indent="0">
              <a:buNone/>
              <a:defRPr sz="1999"/>
            </a:lvl4pPr>
            <a:lvl5pPr marL="3655771" indent="0">
              <a:buNone/>
              <a:defRPr sz="1999"/>
            </a:lvl5pPr>
            <a:lvl6pPr marL="4569714" indent="0">
              <a:buNone/>
              <a:defRPr sz="1999"/>
            </a:lvl6pPr>
            <a:lvl7pPr marL="5483657" indent="0">
              <a:buNone/>
              <a:defRPr sz="1999"/>
            </a:lvl7pPr>
            <a:lvl8pPr marL="6397600" indent="0">
              <a:buNone/>
              <a:defRPr sz="1999"/>
            </a:lvl8pPr>
            <a:lvl9pPr marL="7311542" indent="0">
              <a:buNone/>
              <a:defRPr sz="1999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C921D7F-B211-4655-91B5-D6DC942F7F91}" type="datetimeFigureOut">
              <a:rPr lang="zh-CN" altLang="en-US" smtClean="0"/>
              <a:t>2021/5/4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244EC9-776D-4F5D-B210-015A3A3FF5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499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702" y="914400"/>
            <a:ext cx="7860378" cy="3200400"/>
          </a:xfrm>
        </p:spPr>
        <p:txBody>
          <a:bodyPr anchor="b"/>
          <a:lstStyle>
            <a:lvl1pPr>
              <a:defRPr sz="639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0977" y="1974851"/>
            <a:ext cx="12337971" cy="9747250"/>
          </a:xfrm>
        </p:spPr>
        <p:txBody>
          <a:bodyPr anchor="t"/>
          <a:lstStyle>
            <a:lvl1pPr marL="0" indent="0">
              <a:buNone/>
              <a:defRPr sz="6397"/>
            </a:lvl1pPr>
            <a:lvl2pPr marL="913943" indent="0">
              <a:buNone/>
              <a:defRPr sz="5597"/>
            </a:lvl2pPr>
            <a:lvl3pPr marL="1827886" indent="0">
              <a:buNone/>
              <a:defRPr sz="4798"/>
            </a:lvl3pPr>
            <a:lvl4pPr marL="2741828" indent="0">
              <a:buNone/>
              <a:defRPr sz="3998"/>
            </a:lvl4pPr>
            <a:lvl5pPr marL="3655771" indent="0">
              <a:buNone/>
              <a:defRPr sz="3998"/>
            </a:lvl5pPr>
            <a:lvl6pPr marL="4569714" indent="0">
              <a:buNone/>
              <a:defRPr sz="3998"/>
            </a:lvl6pPr>
            <a:lvl7pPr marL="5483657" indent="0">
              <a:buNone/>
              <a:defRPr sz="3998"/>
            </a:lvl7pPr>
            <a:lvl8pPr marL="6397600" indent="0">
              <a:buNone/>
              <a:defRPr sz="3998"/>
            </a:lvl8pPr>
            <a:lvl9pPr marL="7311542" indent="0">
              <a:buNone/>
              <a:defRPr sz="3998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702" y="4114800"/>
            <a:ext cx="7860378" cy="7623176"/>
          </a:xfrm>
        </p:spPr>
        <p:txBody>
          <a:bodyPr/>
          <a:lstStyle>
            <a:lvl1pPr marL="0" indent="0">
              <a:buNone/>
              <a:defRPr sz="3198"/>
            </a:lvl1pPr>
            <a:lvl2pPr marL="913943" indent="0">
              <a:buNone/>
              <a:defRPr sz="2799"/>
            </a:lvl2pPr>
            <a:lvl3pPr marL="1827886" indent="0">
              <a:buNone/>
              <a:defRPr sz="2399"/>
            </a:lvl3pPr>
            <a:lvl4pPr marL="2741828" indent="0">
              <a:buNone/>
              <a:defRPr sz="1999"/>
            </a:lvl4pPr>
            <a:lvl5pPr marL="3655771" indent="0">
              <a:buNone/>
              <a:defRPr sz="1999"/>
            </a:lvl5pPr>
            <a:lvl6pPr marL="4569714" indent="0">
              <a:buNone/>
              <a:defRPr sz="1999"/>
            </a:lvl6pPr>
            <a:lvl7pPr marL="5483657" indent="0">
              <a:buNone/>
              <a:defRPr sz="1999"/>
            </a:lvl7pPr>
            <a:lvl8pPr marL="6397600" indent="0">
              <a:buNone/>
              <a:defRPr sz="1999"/>
            </a:lvl8pPr>
            <a:lvl9pPr marL="7311542" indent="0">
              <a:buNone/>
              <a:defRPr sz="1999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C7D0A83-28AD-47D5-961B-D3CDE6CF1ABC}" type="datetimeFigureOut">
              <a:rPr lang="zh-CN" altLang="en-US" smtClean="0"/>
              <a:t>2021/5/4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4E83A0-8CC4-4444-A699-95E94BD67A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49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527" y="730251"/>
            <a:ext cx="21020246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527" y="3651250"/>
            <a:ext cx="21020246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527" y="12712701"/>
            <a:ext cx="54835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5DA89F0-6659-4D88-AC57-367E293871F8}" type="datetimeFigureOut">
              <a:rPr lang="zh-CN" altLang="en-US" smtClean="0"/>
              <a:t>2021/5/4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2993" y="12712701"/>
            <a:ext cx="82253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2230" y="12712701"/>
            <a:ext cx="54835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63E17F0-A094-4CA3-94BB-0BB941CA98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790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1827886" rtl="0" eaLnBrk="1" latinLnBrk="0" hangingPunct="1">
        <a:lnSpc>
          <a:spcPct val="90000"/>
        </a:lnSpc>
        <a:spcBef>
          <a:spcPct val="0"/>
        </a:spcBef>
        <a:buNone/>
        <a:defRPr sz="879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71" indent="-456971" algn="l" defTabSz="1827886" rtl="0" eaLnBrk="1" latinLnBrk="0" hangingPunct="1">
        <a:lnSpc>
          <a:spcPct val="90000"/>
        </a:lnSpc>
        <a:spcBef>
          <a:spcPts val="1999"/>
        </a:spcBef>
        <a:buFont typeface="Arial" panose="020B0604020202020204" pitchFamily="34" charset="0"/>
        <a:buChar char="•"/>
        <a:defRPr sz="5597" kern="1200">
          <a:solidFill>
            <a:schemeClr val="tx1"/>
          </a:solidFill>
          <a:latin typeface="+mn-lt"/>
          <a:ea typeface="+mn-ea"/>
          <a:cs typeface="+mn-cs"/>
        </a:defRPr>
      </a:lvl1pPr>
      <a:lvl2pPr marL="1370914" indent="-456971" algn="l" defTabSz="1827886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4798" kern="1200">
          <a:solidFill>
            <a:schemeClr val="tx1"/>
          </a:solidFill>
          <a:latin typeface="+mn-lt"/>
          <a:ea typeface="+mn-ea"/>
          <a:cs typeface="+mn-cs"/>
        </a:defRPr>
      </a:lvl2pPr>
      <a:lvl3pPr marL="2284857" indent="-456971" algn="l" defTabSz="1827886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3998" kern="1200">
          <a:solidFill>
            <a:schemeClr val="tx1"/>
          </a:solidFill>
          <a:latin typeface="+mn-lt"/>
          <a:ea typeface="+mn-ea"/>
          <a:cs typeface="+mn-cs"/>
        </a:defRPr>
      </a:lvl3pPr>
      <a:lvl4pPr marL="3198800" indent="-456971" algn="l" defTabSz="1827886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3598" kern="1200">
          <a:solidFill>
            <a:schemeClr val="tx1"/>
          </a:solidFill>
          <a:latin typeface="+mn-lt"/>
          <a:ea typeface="+mn-ea"/>
          <a:cs typeface="+mn-cs"/>
        </a:defRPr>
      </a:lvl4pPr>
      <a:lvl5pPr marL="4112743" indent="-456971" algn="l" defTabSz="1827886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3598" kern="1200">
          <a:solidFill>
            <a:schemeClr val="tx1"/>
          </a:solidFill>
          <a:latin typeface="+mn-lt"/>
          <a:ea typeface="+mn-ea"/>
          <a:cs typeface="+mn-cs"/>
        </a:defRPr>
      </a:lvl5pPr>
      <a:lvl6pPr marL="5026685" indent="-456971" algn="l" defTabSz="1827886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3598" kern="1200">
          <a:solidFill>
            <a:schemeClr val="tx1"/>
          </a:solidFill>
          <a:latin typeface="+mn-lt"/>
          <a:ea typeface="+mn-ea"/>
          <a:cs typeface="+mn-cs"/>
        </a:defRPr>
      </a:lvl6pPr>
      <a:lvl7pPr marL="5940628" indent="-456971" algn="l" defTabSz="1827886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3598" kern="1200">
          <a:solidFill>
            <a:schemeClr val="tx1"/>
          </a:solidFill>
          <a:latin typeface="+mn-lt"/>
          <a:ea typeface="+mn-ea"/>
          <a:cs typeface="+mn-cs"/>
        </a:defRPr>
      </a:lvl7pPr>
      <a:lvl8pPr marL="6854571" indent="-456971" algn="l" defTabSz="1827886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3598" kern="1200">
          <a:solidFill>
            <a:schemeClr val="tx1"/>
          </a:solidFill>
          <a:latin typeface="+mn-lt"/>
          <a:ea typeface="+mn-ea"/>
          <a:cs typeface="+mn-cs"/>
        </a:defRPr>
      </a:lvl8pPr>
      <a:lvl9pPr marL="7768514" indent="-456971" algn="l" defTabSz="1827886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35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788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1pPr>
      <a:lvl2pPr marL="913943" algn="l" defTabSz="182788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2pPr>
      <a:lvl3pPr marL="1827886" algn="l" defTabSz="182788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3pPr>
      <a:lvl4pPr marL="2741828" algn="l" defTabSz="182788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4pPr>
      <a:lvl5pPr marL="3655771" algn="l" defTabSz="182788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5pPr>
      <a:lvl6pPr marL="4569714" algn="l" defTabSz="182788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6pPr>
      <a:lvl7pPr marL="5483657" algn="l" defTabSz="182788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7pPr>
      <a:lvl8pPr marL="6397600" algn="l" defTabSz="182788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8pPr>
      <a:lvl9pPr marL="7311542" algn="l" defTabSz="182788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817" y="1012699"/>
            <a:ext cx="14952808" cy="7482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矩形 6"/>
          <p:cNvSpPr>
            <a:spLocks noChangeArrowheads="1"/>
          </p:cNvSpPr>
          <p:nvPr/>
        </p:nvSpPr>
        <p:spPr bwMode="auto">
          <a:xfrm>
            <a:off x="0" y="9871014"/>
            <a:ext cx="24371300" cy="3841414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3598">
              <a:solidFill>
                <a:srgbClr val="FFFFFF"/>
              </a:solidFill>
            </a:endParaRPr>
          </a:p>
        </p:txBody>
      </p:sp>
      <p:sp>
        <p:nvSpPr>
          <p:cNvPr id="16393" name="文本框 58"/>
          <p:cNvSpPr txBox="1">
            <a:spLocks noChangeArrowheads="1"/>
          </p:cNvSpPr>
          <p:nvPr/>
        </p:nvSpPr>
        <p:spPr bwMode="auto">
          <a:xfrm>
            <a:off x="3171664" y="3096342"/>
            <a:ext cx="18027976" cy="1557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7196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7196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7196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　基本数据操作</a:t>
            </a:r>
            <a:endParaRPr lang="en-US" altLang="zh-CN" sz="7196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2">
            <a:extLst>
              <a:ext uri="{FF2B5EF4-FFF2-40B4-BE49-F238E27FC236}">
                <a16:creationId xmlns:a16="http://schemas.microsoft.com/office/drawing/2014/main" id="{6BA738F9-62D4-AB45-8043-1194BD1D36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01600" y="11350477"/>
            <a:ext cx="9553903" cy="1069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48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Jupyter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金融应用从入门到实践</a:t>
            </a:r>
            <a:endParaRPr lang="en-US" altLang="zh-CN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52"/>
          <p:cNvSpPr>
            <a:spLocks noChangeArrowheads="1"/>
          </p:cNvSpPr>
          <p:nvPr/>
        </p:nvSpPr>
        <p:spPr bwMode="auto">
          <a:xfrm>
            <a:off x="1677794" y="416693"/>
            <a:ext cx="3082895" cy="830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" altLang="zh-CN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NumPy</a:t>
            </a:r>
            <a:r>
              <a:rPr lang="zh-CN" altLang="en-US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zh-CN" altLang="zh-CN" sz="4798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65E84D6-1885-2B43-9AFE-DA335FBB6C3B}"/>
              </a:ext>
            </a:extLst>
          </p:cNvPr>
          <p:cNvSpPr/>
          <p:nvPr/>
        </p:nvSpPr>
        <p:spPr>
          <a:xfrm>
            <a:off x="1673225" y="2041746"/>
            <a:ext cx="25859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500"/>
              </a:spcAft>
            </a:pPr>
            <a:r>
              <a:rPr lang="en-US" altLang="zh-CN" sz="3200" b="1" kern="1050" dirty="0">
                <a:latin typeface="Arial" panose="020B0604020202020204" pitchFamily="34" charset="0"/>
                <a:ea typeface="黑体" panose="02010609060101010101" pitchFamily="49" charset="-122"/>
              </a:rPr>
              <a:t>6</a:t>
            </a:r>
            <a:r>
              <a:rPr lang="zh-CN" altLang="en-US" sz="3200" b="1" kern="1050" dirty="0">
                <a:latin typeface="Arial" panose="020B0604020202020204" pitchFamily="34" charset="0"/>
                <a:ea typeface="黑体" panose="02010609060101010101" pitchFamily="49" charset="-122"/>
              </a:rPr>
              <a:t>．矩阵操作 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A2826FC-6BD6-A246-B6D5-33ADE05D5767}"/>
              </a:ext>
            </a:extLst>
          </p:cNvPr>
          <p:cNvSpPr/>
          <p:nvPr/>
        </p:nvSpPr>
        <p:spPr>
          <a:xfrm>
            <a:off x="1402079" y="4082921"/>
            <a:ext cx="5974081" cy="5175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500"/>
              </a:spcAft>
            </a:pPr>
            <a:r>
              <a:rPr lang="zh-CN" altLang="en-US" sz="32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向量化是机器学习的一个必要过程，通过向量化可以一次对一个复杂对象进行操作，而不用再对该对象的每个元素进行操作，这样能够获得更紧凑的代码以换取更快的执行速度。而</a:t>
            </a:r>
            <a:r>
              <a:rPr lang="en" altLang="zh-CN" sz="32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NumPy</a:t>
            </a:r>
            <a:r>
              <a:rPr lang="zh-CN" altLang="en-US" sz="32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提供了方便的向量（矩阵）化操作</a:t>
            </a:r>
            <a:endParaRPr lang="zh-CN" altLang="zh-CN" sz="3200" kern="100" dirty="0">
              <a:latin typeface="Times New Roman" panose="02020603050405020304" pitchFamily="18" charset="0"/>
              <a:ea typeface="方正书宋简体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A40AD85-DD9D-4E43-82A0-4BC9A5FD0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149" y="1767840"/>
            <a:ext cx="14996089" cy="118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25442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52"/>
          <p:cNvSpPr>
            <a:spLocks noChangeArrowheads="1"/>
          </p:cNvSpPr>
          <p:nvPr/>
        </p:nvSpPr>
        <p:spPr bwMode="auto">
          <a:xfrm>
            <a:off x="1677794" y="416693"/>
            <a:ext cx="3192412" cy="830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" altLang="zh-CN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Pandas</a:t>
            </a:r>
            <a:r>
              <a:rPr lang="zh-CN" altLang="en-US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 </a:t>
            </a:r>
            <a:endParaRPr lang="zh-CN" altLang="zh-CN" sz="4798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65E84D6-1885-2B43-9AFE-DA335FBB6C3B}"/>
              </a:ext>
            </a:extLst>
          </p:cNvPr>
          <p:cNvSpPr/>
          <p:nvPr/>
        </p:nvSpPr>
        <p:spPr>
          <a:xfrm>
            <a:off x="1676431" y="2041746"/>
            <a:ext cx="25795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500"/>
              </a:spcAft>
            </a:pPr>
            <a:r>
              <a:rPr lang="en-US" altLang="zh-CN" sz="3200" b="1" kern="1050" dirty="0">
                <a:latin typeface="Arial" panose="020B0604020202020204" pitchFamily="34" charset="0"/>
                <a:ea typeface="黑体" panose="02010609060101010101" pitchFamily="49" charset="-122"/>
              </a:rPr>
              <a:t>Pandas</a:t>
            </a:r>
            <a:r>
              <a:rPr lang="zh-CN" altLang="en-US" sz="3200" b="1" kern="1050" dirty="0">
                <a:latin typeface="Arial" panose="020B0604020202020204" pitchFamily="34" charset="0"/>
                <a:ea typeface="黑体" panose="02010609060101010101" pitchFamily="49" charset="-122"/>
              </a:rPr>
              <a:t>简介 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A2826FC-6BD6-A246-B6D5-33ADE05D5767}"/>
              </a:ext>
            </a:extLst>
          </p:cNvPr>
          <p:cNvSpPr/>
          <p:nvPr/>
        </p:nvSpPr>
        <p:spPr>
          <a:xfrm>
            <a:off x="1673225" y="4387722"/>
            <a:ext cx="20577175" cy="416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/>
              <a:t>Pandas</a:t>
            </a:r>
            <a:r>
              <a:rPr lang="zh-CN" altLang="zh-CN" sz="3600" dirty="0"/>
              <a:t>是基于</a:t>
            </a:r>
            <a:r>
              <a:rPr lang="en-US" altLang="zh-CN" sz="3600" dirty="0"/>
              <a:t>NumPy</a:t>
            </a:r>
            <a:r>
              <a:rPr lang="zh-CN" altLang="zh-CN" sz="3600" dirty="0"/>
              <a:t>的一种工具包，可以把它们认为是增强版的</a:t>
            </a:r>
            <a:r>
              <a:rPr lang="en-US" altLang="zh-CN" sz="3600" dirty="0"/>
              <a:t>NumPy</a:t>
            </a:r>
            <a:r>
              <a:rPr lang="zh-CN" altLang="zh-CN" sz="3600" dirty="0"/>
              <a:t>结构化数组。</a:t>
            </a:r>
            <a:r>
              <a:rPr lang="en-US" altLang="zh-CN" sz="3600" dirty="0"/>
              <a:t>Pandas</a:t>
            </a:r>
            <a:r>
              <a:rPr lang="zh-CN" altLang="zh-CN" sz="3600" dirty="0"/>
              <a:t>纳入了大量的函数库和一些标准的数据模型，为数据分析领域提供了高效而简便的函数和方法。它是</a:t>
            </a:r>
            <a:r>
              <a:rPr lang="en-US" altLang="zh-CN" sz="3600" dirty="0"/>
              <a:t>Python</a:t>
            </a:r>
            <a:r>
              <a:rPr lang="zh-CN" altLang="zh-CN" sz="3600" dirty="0"/>
              <a:t>在数据分析方面成为主流工具的最重要因素之一。</a:t>
            </a:r>
            <a:r>
              <a:rPr lang="en-US" altLang="zh-CN" sz="3600" dirty="0"/>
              <a:t>Pandas</a:t>
            </a:r>
            <a:r>
              <a:rPr lang="zh-CN" altLang="zh-CN" sz="3600" dirty="0"/>
              <a:t>最初由</a:t>
            </a:r>
            <a:r>
              <a:rPr lang="en-US" altLang="zh-CN" sz="3600" dirty="0"/>
              <a:t>AQR Capital Management</a:t>
            </a:r>
            <a:r>
              <a:rPr lang="zh-CN" altLang="zh-CN" sz="3600" dirty="0"/>
              <a:t>于</a:t>
            </a:r>
            <a:r>
              <a:rPr lang="en-US" altLang="zh-CN" sz="3600" dirty="0"/>
              <a:t>2008</a:t>
            </a:r>
            <a:r>
              <a:rPr lang="zh-CN" altLang="zh-CN" sz="3600" dirty="0"/>
              <a:t>年</a:t>
            </a:r>
            <a:r>
              <a:rPr lang="en-US" altLang="zh-CN" sz="3600" dirty="0"/>
              <a:t>4</a:t>
            </a:r>
            <a:r>
              <a:rPr lang="zh-CN" altLang="zh-CN" sz="3600" dirty="0"/>
              <a:t>月作为金融数据分析工具开发出来，并于</a:t>
            </a:r>
            <a:r>
              <a:rPr lang="en-US" altLang="zh-CN" sz="3600" dirty="0"/>
              <a:t>2009</a:t>
            </a:r>
            <a:r>
              <a:rPr lang="zh-CN" altLang="zh-CN" sz="3600" dirty="0"/>
              <a:t>年年底开源，目前由专注于</a:t>
            </a:r>
            <a:r>
              <a:rPr lang="en-US" altLang="zh-CN" sz="3600" dirty="0"/>
              <a:t>Python</a:t>
            </a:r>
            <a:r>
              <a:rPr lang="zh-CN" altLang="zh-CN" sz="3600" dirty="0"/>
              <a:t>数据包开发的</a:t>
            </a:r>
            <a:r>
              <a:rPr lang="en-US" altLang="zh-CN" sz="3600" dirty="0" err="1"/>
              <a:t>PyData</a:t>
            </a:r>
            <a:r>
              <a:rPr lang="zh-CN" altLang="zh-CN" sz="3600" dirty="0"/>
              <a:t>开发团队继续开发和维护，属于</a:t>
            </a:r>
            <a:r>
              <a:rPr lang="en-US" altLang="zh-CN" sz="3600" dirty="0" err="1"/>
              <a:t>PyData</a:t>
            </a:r>
            <a:r>
              <a:rPr lang="zh-CN" altLang="zh-CN" sz="3600" dirty="0"/>
              <a:t>项目的一部分。</a:t>
            </a:r>
          </a:p>
        </p:txBody>
      </p:sp>
    </p:spTree>
    <p:extLst>
      <p:ext uri="{BB962C8B-B14F-4D97-AF65-F5344CB8AC3E}">
        <p14:creationId xmlns:p14="http://schemas.microsoft.com/office/powerpoint/2010/main" val="3815037959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52"/>
          <p:cNvSpPr>
            <a:spLocks noChangeArrowheads="1"/>
          </p:cNvSpPr>
          <p:nvPr/>
        </p:nvSpPr>
        <p:spPr bwMode="auto">
          <a:xfrm>
            <a:off x="1677794" y="416693"/>
            <a:ext cx="3192412" cy="830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" altLang="zh-CN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Pandas</a:t>
            </a:r>
            <a:r>
              <a:rPr lang="zh-CN" altLang="en-US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 </a:t>
            </a:r>
            <a:endParaRPr lang="zh-CN" altLang="zh-CN" sz="4798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65E84D6-1885-2B43-9AFE-DA335FBB6C3B}"/>
              </a:ext>
            </a:extLst>
          </p:cNvPr>
          <p:cNvSpPr/>
          <p:nvPr/>
        </p:nvSpPr>
        <p:spPr>
          <a:xfrm>
            <a:off x="1673225" y="2041746"/>
            <a:ext cx="30636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500"/>
              </a:spcAft>
            </a:pPr>
            <a:r>
              <a:rPr lang="en-US" altLang="zh-CN" sz="3200" b="1" kern="1050" dirty="0">
                <a:latin typeface="Arial" panose="020B0604020202020204" pitchFamily="34" charset="0"/>
                <a:ea typeface="黑体" panose="02010609060101010101" pitchFamily="49" charset="-122"/>
              </a:rPr>
              <a:t>Series</a:t>
            </a:r>
            <a:r>
              <a:rPr lang="zh-CN" altLang="en-US" sz="3200" b="1" kern="1050" dirty="0">
                <a:latin typeface="Arial" panose="020B0604020202020204" pitchFamily="34" charset="0"/>
                <a:ea typeface="黑体" panose="02010609060101010101" pitchFamily="49" charset="-122"/>
              </a:rPr>
              <a:t>数据结构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A2826FC-6BD6-A246-B6D5-33ADE05D5767}"/>
              </a:ext>
            </a:extLst>
          </p:cNvPr>
          <p:cNvSpPr/>
          <p:nvPr/>
        </p:nvSpPr>
        <p:spPr>
          <a:xfrm>
            <a:off x="1673225" y="4387722"/>
            <a:ext cx="7359939" cy="6655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3600" dirty="0"/>
              <a:t>Series</a:t>
            </a:r>
            <a:r>
              <a:rPr lang="zh-CN" altLang="en-US" sz="3600" dirty="0"/>
              <a:t>是具有标签的一维数据，与</a:t>
            </a:r>
            <a:r>
              <a:rPr lang="en" altLang="zh-CN" sz="3600" dirty="0"/>
              <a:t>NumPy</a:t>
            </a:r>
            <a:r>
              <a:rPr lang="zh-CN" altLang="en-US" sz="3600" dirty="0"/>
              <a:t>中的一维</a:t>
            </a:r>
            <a:r>
              <a:rPr lang="en" altLang="zh-CN" sz="3600" dirty="0"/>
              <a:t>array</a:t>
            </a:r>
            <a:r>
              <a:rPr lang="zh-CN" altLang="en-US" sz="3600" dirty="0"/>
              <a:t>类似，但它的行列不再只是简单的整数索引，还可以使用显示索引，自行定义标签。它与基本的数据结构</a:t>
            </a:r>
            <a:r>
              <a:rPr lang="en" altLang="zh-CN" sz="3600" dirty="0"/>
              <a:t>List</a:t>
            </a:r>
            <a:r>
              <a:rPr lang="zh-CN" altLang="en-US" sz="3600" dirty="0"/>
              <a:t>也很相似，区别主要在于</a:t>
            </a:r>
            <a:r>
              <a:rPr lang="en" altLang="zh-CN" sz="3600" dirty="0"/>
              <a:t>List</a:t>
            </a:r>
            <a:r>
              <a:rPr lang="zh-CN" altLang="en-US" sz="3600" dirty="0"/>
              <a:t>中的元素可以是不同的数据类型，而</a:t>
            </a:r>
            <a:r>
              <a:rPr lang="en" altLang="zh-CN" sz="3600" dirty="0"/>
              <a:t>array</a:t>
            </a:r>
            <a:r>
              <a:rPr lang="zh-CN" altLang="en-US" sz="3600" dirty="0"/>
              <a:t>和</a:t>
            </a:r>
            <a:r>
              <a:rPr lang="en" altLang="zh-CN" sz="3600" dirty="0"/>
              <a:t>Series</a:t>
            </a:r>
            <a:r>
              <a:rPr lang="zh-CN" altLang="en-US" sz="3600" dirty="0"/>
              <a:t>中则只允许存储相同类型的数据</a:t>
            </a:r>
            <a:endParaRPr lang="zh-CN" altLang="zh-CN" sz="36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323EE08-75FE-7949-B91C-6374077D7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9889" y="1724868"/>
            <a:ext cx="12104256" cy="1199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77635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52"/>
          <p:cNvSpPr>
            <a:spLocks noChangeArrowheads="1"/>
          </p:cNvSpPr>
          <p:nvPr/>
        </p:nvSpPr>
        <p:spPr bwMode="auto">
          <a:xfrm>
            <a:off x="1677794" y="416693"/>
            <a:ext cx="3192412" cy="830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" altLang="zh-CN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Pandas</a:t>
            </a:r>
            <a:r>
              <a:rPr lang="zh-CN" altLang="en-US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 </a:t>
            </a:r>
            <a:endParaRPr lang="zh-CN" altLang="zh-CN" sz="4798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65E84D6-1885-2B43-9AFE-DA335FBB6C3B}"/>
              </a:ext>
            </a:extLst>
          </p:cNvPr>
          <p:cNvSpPr/>
          <p:nvPr/>
        </p:nvSpPr>
        <p:spPr>
          <a:xfrm>
            <a:off x="1673225" y="1764656"/>
            <a:ext cx="30636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500"/>
              </a:spcAft>
            </a:pPr>
            <a:r>
              <a:rPr lang="en-US" altLang="zh-CN" sz="3200" b="1" kern="1050" dirty="0">
                <a:latin typeface="Arial" panose="020B0604020202020204" pitchFamily="34" charset="0"/>
                <a:ea typeface="黑体" panose="02010609060101010101" pitchFamily="49" charset="-122"/>
              </a:rPr>
              <a:t>Series</a:t>
            </a:r>
            <a:r>
              <a:rPr lang="zh-CN" altLang="en-US" sz="3200" b="1" kern="1050" dirty="0">
                <a:latin typeface="Arial" panose="020B0604020202020204" pitchFamily="34" charset="0"/>
                <a:ea typeface="黑体" panose="02010609060101010101" pitchFamily="49" charset="-122"/>
              </a:rPr>
              <a:t>数据结构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174CA1-AEC5-C44D-AE88-91FE8DE6C8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789"/>
          <a:stretch/>
        </p:blipFill>
        <p:spPr>
          <a:xfrm>
            <a:off x="2282821" y="2526143"/>
            <a:ext cx="9133321" cy="111318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AF5DBFA-031C-774B-A831-C1291EB7B6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040"/>
          <a:stretch/>
        </p:blipFill>
        <p:spPr>
          <a:xfrm>
            <a:off x="13100048" y="2682009"/>
            <a:ext cx="7340514" cy="989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93126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52"/>
          <p:cNvSpPr>
            <a:spLocks noChangeArrowheads="1"/>
          </p:cNvSpPr>
          <p:nvPr/>
        </p:nvSpPr>
        <p:spPr bwMode="auto">
          <a:xfrm>
            <a:off x="1677794" y="416693"/>
            <a:ext cx="3192412" cy="830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" altLang="zh-CN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Pandas</a:t>
            </a:r>
            <a:r>
              <a:rPr lang="zh-CN" altLang="en-US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 </a:t>
            </a:r>
            <a:endParaRPr lang="zh-CN" altLang="zh-CN" sz="4798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65E84D6-1885-2B43-9AFE-DA335FBB6C3B}"/>
              </a:ext>
            </a:extLst>
          </p:cNvPr>
          <p:cNvSpPr/>
          <p:nvPr/>
        </p:nvSpPr>
        <p:spPr>
          <a:xfrm>
            <a:off x="1673225" y="2041746"/>
            <a:ext cx="39517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500"/>
              </a:spcAft>
            </a:pPr>
            <a:r>
              <a:rPr lang="en-US" altLang="zh-CN" sz="3200" b="1" kern="1050" dirty="0" err="1">
                <a:latin typeface="Arial" panose="020B0604020202020204" pitchFamily="34" charset="0"/>
                <a:ea typeface="黑体" panose="02010609060101010101" pitchFamily="49" charset="-122"/>
              </a:rPr>
              <a:t>DataFrame</a:t>
            </a:r>
            <a:r>
              <a:rPr lang="zh-CN" altLang="en-US" sz="3200" b="1" kern="1050" dirty="0">
                <a:latin typeface="Arial" panose="020B0604020202020204" pitchFamily="34" charset="0"/>
                <a:ea typeface="黑体" panose="02010609060101010101" pitchFamily="49" charset="-122"/>
              </a:rPr>
              <a:t>数据结构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A2826FC-6BD6-A246-B6D5-33ADE05D5767}"/>
              </a:ext>
            </a:extLst>
          </p:cNvPr>
          <p:cNvSpPr/>
          <p:nvPr/>
        </p:nvSpPr>
        <p:spPr>
          <a:xfrm>
            <a:off x="1673225" y="4387722"/>
            <a:ext cx="7359939" cy="582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3600" dirty="0" err="1"/>
              <a:t>DataFrame</a:t>
            </a:r>
            <a:r>
              <a:rPr lang="zh-CN" altLang="en-US" sz="3600" dirty="0"/>
              <a:t>是具有标签的二维数据，可以看作</a:t>
            </a:r>
            <a:r>
              <a:rPr lang="en" altLang="zh-CN" sz="3600" dirty="0"/>
              <a:t>Series</a:t>
            </a:r>
            <a:r>
              <a:rPr lang="zh-CN" altLang="en-US" sz="3600" dirty="0"/>
              <a:t>的组合，每一列都可以看作一个</a:t>
            </a:r>
            <a:r>
              <a:rPr lang="en" altLang="zh-CN" sz="3600" dirty="0"/>
              <a:t>Series</a:t>
            </a:r>
            <a:r>
              <a:rPr lang="zh-CN" altLang="en" sz="3600" dirty="0"/>
              <a:t>。</a:t>
            </a:r>
            <a:r>
              <a:rPr lang="zh-CN" altLang="en-US" sz="3600" dirty="0"/>
              <a:t>在</a:t>
            </a:r>
            <a:r>
              <a:rPr lang="en" altLang="zh-CN" sz="3600" dirty="0"/>
              <a:t>Series</a:t>
            </a:r>
            <a:r>
              <a:rPr lang="zh-CN" altLang="en-US" sz="3600" dirty="0"/>
              <a:t>的基础上，</a:t>
            </a:r>
            <a:r>
              <a:rPr lang="en" altLang="zh-CN" sz="3600" dirty="0" err="1"/>
              <a:t>DataFrame</a:t>
            </a:r>
            <a:r>
              <a:rPr lang="zh-CN" altLang="en-US" sz="3600" dirty="0"/>
              <a:t>的每列数据类型可以不同，既有行索引也有列索引，可以方便地对表类型的数据（例如</a:t>
            </a:r>
            <a:r>
              <a:rPr lang="en" altLang="zh-CN" sz="3600" dirty="0"/>
              <a:t>csv</a:t>
            </a:r>
            <a:r>
              <a:rPr lang="zh-CN" altLang="en" sz="3600" dirty="0"/>
              <a:t>、</a:t>
            </a:r>
            <a:r>
              <a:rPr lang="en" altLang="zh-CN" sz="3600" dirty="0"/>
              <a:t>txt</a:t>
            </a:r>
            <a:r>
              <a:rPr lang="zh-CN" altLang="en" sz="3600" dirty="0"/>
              <a:t>）</a:t>
            </a:r>
            <a:r>
              <a:rPr lang="zh-CN" altLang="en-US" sz="3600" dirty="0"/>
              <a:t>进行读写操作。</a:t>
            </a:r>
            <a:endParaRPr lang="zh-CN" altLang="zh-CN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72B779-A7FF-094D-831A-D79C26ACC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526" y="1730599"/>
            <a:ext cx="14466455" cy="1198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46066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52"/>
          <p:cNvSpPr>
            <a:spLocks noChangeArrowheads="1"/>
          </p:cNvSpPr>
          <p:nvPr/>
        </p:nvSpPr>
        <p:spPr bwMode="auto">
          <a:xfrm>
            <a:off x="1677794" y="416693"/>
            <a:ext cx="3192412" cy="830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" altLang="zh-CN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Pandas</a:t>
            </a:r>
            <a:r>
              <a:rPr lang="zh-CN" altLang="en-US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 </a:t>
            </a:r>
            <a:endParaRPr lang="zh-CN" altLang="zh-CN" sz="4798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4085020-4345-E24D-8326-B20B424D8B84}"/>
              </a:ext>
            </a:extLst>
          </p:cNvPr>
          <p:cNvSpPr/>
          <p:nvPr/>
        </p:nvSpPr>
        <p:spPr>
          <a:xfrm>
            <a:off x="1673225" y="1626111"/>
            <a:ext cx="39517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500"/>
              </a:spcAft>
            </a:pPr>
            <a:r>
              <a:rPr lang="en-US" altLang="zh-CN" sz="3200" b="1" kern="1050" dirty="0" err="1">
                <a:latin typeface="Arial" panose="020B0604020202020204" pitchFamily="34" charset="0"/>
                <a:ea typeface="黑体" panose="02010609060101010101" pitchFamily="49" charset="-122"/>
              </a:rPr>
              <a:t>DataFrame</a:t>
            </a:r>
            <a:r>
              <a:rPr lang="zh-CN" altLang="en-US" sz="3200" b="1" kern="1050" dirty="0">
                <a:latin typeface="Arial" panose="020B0604020202020204" pitchFamily="34" charset="0"/>
                <a:ea typeface="黑体" panose="02010609060101010101" pitchFamily="49" charset="-122"/>
              </a:rPr>
              <a:t>数据结构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B25BED0-2C86-A440-BCF8-856FCC563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315" y="2286000"/>
            <a:ext cx="8334375" cy="1143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6EFAF19-BE66-4844-8506-374EBEE30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5962" y="2552858"/>
            <a:ext cx="9919854" cy="1116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76736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817" y="1012699"/>
            <a:ext cx="14952808" cy="7482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矩形 6"/>
          <p:cNvSpPr>
            <a:spLocks noChangeArrowheads="1"/>
          </p:cNvSpPr>
          <p:nvPr/>
        </p:nvSpPr>
        <p:spPr bwMode="auto">
          <a:xfrm>
            <a:off x="0" y="9871014"/>
            <a:ext cx="24371300" cy="3841414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3598">
              <a:solidFill>
                <a:srgbClr val="FFFFFF"/>
              </a:solidFill>
            </a:endParaRPr>
          </a:p>
        </p:txBody>
      </p:sp>
      <p:sp>
        <p:nvSpPr>
          <p:cNvPr id="16393" name="文本框 58"/>
          <p:cNvSpPr txBox="1">
            <a:spLocks noChangeArrowheads="1"/>
          </p:cNvSpPr>
          <p:nvPr/>
        </p:nvSpPr>
        <p:spPr bwMode="auto">
          <a:xfrm>
            <a:off x="3141184" y="5321382"/>
            <a:ext cx="18027976" cy="1557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7196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  <a:endParaRPr lang="en-US" altLang="zh-CN" sz="7196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1665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52"/>
          <p:cNvSpPr>
            <a:spLocks noChangeArrowheads="1"/>
          </p:cNvSpPr>
          <p:nvPr/>
        </p:nvSpPr>
        <p:spPr bwMode="auto">
          <a:xfrm>
            <a:off x="1677794" y="416693"/>
            <a:ext cx="5774338" cy="830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基本数据结构</a:t>
            </a:r>
            <a:r>
              <a:rPr lang="en-US" altLang="zh-CN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元组</a:t>
            </a:r>
            <a:endParaRPr lang="zh-CN" altLang="zh-CN" sz="4798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76815F-7094-4241-9C86-58DEFD3ABFD4}"/>
              </a:ext>
            </a:extLst>
          </p:cNvPr>
          <p:cNvSpPr/>
          <p:nvPr/>
        </p:nvSpPr>
        <p:spPr>
          <a:xfrm>
            <a:off x="1677794" y="2353589"/>
            <a:ext cx="214022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元组（</a:t>
            </a:r>
            <a:r>
              <a:rPr lang="en" altLang="zh-CN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tuple</a:t>
            </a:r>
            <a:r>
              <a:rPr lang="zh-CN" altLang="en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）</a:t>
            </a:r>
            <a:r>
              <a:rPr lang="zh-CN" altLang="en-US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是一种使用小括号“</a:t>
            </a:r>
            <a:r>
              <a:rPr lang="en-US" altLang="zh-CN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()”</a:t>
            </a:r>
            <a:r>
              <a:rPr lang="zh-CN" altLang="en-US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进行对象定义的高级数据结构。当元组创建之后，其元素不能被修改。元组内部的元素不受类型的限制，整数、小数、字符串等可以同时存在。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F61F61C-AB42-5140-8FA4-63948A217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117" y="4638413"/>
            <a:ext cx="10070704" cy="203423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9944699-08FD-2742-B57B-B66033FF476F}"/>
              </a:ext>
            </a:extLst>
          </p:cNvPr>
          <p:cNvSpPr/>
          <p:nvPr/>
        </p:nvSpPr>
        <p:spPr>
          <a:xfrm>
            <a:off x="1673225" y="4080611"/>
            <a:ext cx="25490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500"/>
              </a:spcAft>
            </a:pPr>
            <a:r>
              <a:rPr lang="en-US" altLang="zh-CN" sz="2800" kern="1050" dirty="0">
                <a:latin typeface="Arial" panose="020B0604020202020204" pitchFamily="34" charset="0"/>
                <a:ea typeface="黑体" panose="02010609060101010101" pitchFamily="49" charset="-122"/>
              </a:rPr>
              <a:t>1</a:t>
            </a:r>
            <a:r>
              <a:rPr lang="zh-CN" altLang="zh-CN" sz="2800" kern="1050" dirty="0">
                <a:latin typeface="Arial" panose="020B0604020202020204" pitchFamily="34" charset="0"/>
                <a:ea typeface="黑体" panose="02010609060101010101" pitchFamily="49" charset="-122"/>
              </a:rPr>
              <a:t>．元组的创建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27797ED-AB6E-9948-AC6D-0CDD8B1B9EBF}"/>
              </a:ext>
            </a:extLst>
          </p:cNvPr>
          <p:cNvSpPr/>
          <p:nvPr/>
        </p:nvSpPr>
        <p:spPr>
          <a:xfrm>
            <a:off x="1673225" y="6895752"/>
            <a:ext cx="3270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500"/>
              </a:spcAft>
            </a:pPr>
            <a:r>
              <a:rPr lang="en-US" altLang="zh-CN" sz="2800" kern="1050" dirty="0">
                <a:latin typeface="Arial" panose="020B0604020202020204" pitchFamily="34" charset="0"/>
                <a:ea typeface="黑体" panose="02010609060101010101" pitchFamily="49" charset="-122"/>
              </a:rPr>
              <a:t>2</a:t>
            </a:r>
            <a:r>
              <a:rPr lang="zh-CN" altLang="zh-CN" sz="2800" kern="1050" dirty="0">
                <a:latin typeface="Arial" panose="020B0604020202020204" pitchFamily="34" charset="0"/>
                <a:ea typeface="黑体" panose="02010609060101010101" pitchFamily="49" charset="-122"/>
              </a:rPr>
              <a:t>．元组的访问查询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C4DC92E-3C47-9A45-A097-DD5C546BE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225" y="7472224"/>
            <a:ext cx="10189261" cy="259492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2D82304-00F3-FA4D-8D23-6797C1631655}"/>
              </a:ext>
            </a:extLst>
          </p:cNvPr>
          <p:cNvSpPr/>
          <p:nvPr/>
        </p:nvSpPr>
        <p:spPr>
          <a:xfrm>
            <a:off x="1673225" y="10431984"/>
            <a:ext cx="25490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500"/>
              </a:spcAft>
            </a:pPr>
            <a:r>
              <a:rPr lang="en-US" altLang="zh-CN" sz="2800" kern="1050" dirty="0">
                <a:latin typeface="Arial" panose="020B0604020202020204" pitchFamily="34" charset="0"/>
                <a:ea typeface="黑体" panose="02010609060101010101" pitchFamily="49" charset="-122"/>
              </a:rPr>
              <a:t>3</a:t>
            </a:r>
            <a:r>
              <a:rPr lang="zh-CN" altLang="zh-CN" sz="2800" kern="1050" dirty="0">
                <a:latin typeface="Arial" panose="020B0604020202020204" pitchFamily="34" charset="0"/>
                <a:ea typeface="黑体" panose="02010609060101010101" pitchFamily="49" charset="-122"/>
              </a:rPr>
              <a:t>．元组的修改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46015D7-3AA3-F143-B3AD-5274B22A4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3514" y="11030802"/>
            <a:ext cx="10058400" cy="2128089"/>
          </a:xfrm>
          <a:prstGeom prst="rect">
            <a:avLst/>
          </a:prstGeom>
        </p:spPr>
      </p:pic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6A5D1046-3FD6-E345-80F6-E3AC0A46CB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782014"/>
              </p:ext>
            </p:extLst>
          </p:nvPr>
        </p:nvGraphicFramePr>
        <p:xfrm>
          <a:off x="12907576" y="4949825"/>
          <a:ext cx="10075992" cy="76293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34932">
                  <a:extLst>
                    <a:ext uri="{9D8B030D-6E8A-4147-A177-3AD203B41FA5}">
                      <a16:colId xmlns:a16="http://schemas.microsoft.com/office/drawing/2014/main" val="3956992109"/>
                    </a:ext>
                  </a:extLst>
                </a:gridCol>
                <a:gridCol w="7241060">
                  <a:extLst>
                    <a:ext uri="{9D8B030D-6E8A-4147-A177-3AD203B41FA5}">
                      <a16:colId xmlns:a16="http://schemas.microsoft.com/office/drawing/2014/main" val="561330425"/>
                    </a:ext>
                  </a:extLst>
                </a:gridCol>
              </a:tblGrid>
              <a:tr h="1089907">
                <a:tc>
                  <a:txBody>
                    <a:bodyPr/>
                    <a:lstStyle/>
                    <a:p>
                      <a:pPr indent="266700"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zh-CN" sz="3200" b="0" kern="900">
                          <a:effectLst/>
                        </a:rPr>
                        <a:t>方法和函数</a:t>
                      </a:r>
                      <a:endParaRPr lang="zh-CN" sz="3200" b="0" kern="900">
                        <a:effectLst/>
                        <a:latin typeface="Arial" panose="020B0604020202020204" pitchFamily="34" charset="0"/>
                        <a:ea typeface="方正黑体简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zh-CN" sz="3200" b="0" kern="900">
                          <a:effectLst/>
                        </a:rPr>
                        <a:t>功能</a:t>
                      </a:r>
                      <a:endParaRPr lang="zh-CN" sz="3200" b="0" kern="900">
                        <a:effectLst/>
                        <a:latin typeface="Arial" panose="020B0604020202020204" pitchFamily="34" charset="0"/>
                        <a:ea typeface="方正黑体简体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53264881"/>
                  </a:ext>
                </a:extLst>
              </a:tr>
              <a:tr h="1089907">
                <a:tc>
                  <a:txBody>
                    <a:bodyPr/>
                    <a:lstStyle/>
                    <a:p>
                      <a:pPr indent="463550"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 b="0" kern="900">
                          <a:effectLst/>
                        </a:rPr>
                        <a:t>count()</a:t>
                      </a:r>
                      <a:endParaRPr lang="zh-CN" sz="3200" b="0" kern="90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63550"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zh-CN" sz="3200" b="0" kern="900">
                          <a:effectLst/>
                        </a:rPr>
                        <a:t>计算某元素出现的次数</a:t>
                      </a:r>
                      <a:endParaRPr lang="zh-CN" sz="3200" b="0" kern="90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5260287"/>
                  </a:ext>
                </a:extLst>
              </a:tr>
              <a:tr h="1089907">
                <a:tc>
                  <a:txBody>
                    <a:bodyPr/>
                    <a:lstStyle/>
                    <a:p>
                      <a:pPr indent="463550"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 b="0" kern="900">
                          <a:effectLst/>
                        </a:rPr>
                        <a:t>index()</a:t>
                      </a:r>
                      <a:endParaRPr lang="zh-CN" sz="3200" b="0" kern="90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63550"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zh-CN" sz="3200" b="0" kern="900">
                          <a:effectLst/>
                        </a:rPr>
                        <a:t>查找某元素首次出现的位置</a:t>
                      </a:r>
                      <a:endParaRPr lang="zh-CN" sz="3200" b="0" kern="90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41985311"/>
                  </a:ext>
                </a:extLst>
              </a:tr>
              <a:tr h="1089907">
                <a:tc>
                  <a:txBody>
                    <a:bodyPr/>
                    <a:lstStyle/>
                    <a:p>
                      <a:pPr indent="463550"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 b="0" kern="900">
                          <a:effectLst/>
                        </a:rPr>
                        <a:t>len()</a:t>
                      </a:r>
                      <a:endParaRPr lang="zh-CN" sz="3200" b="0" kern="90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63550"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zh-CN" sz="3200" b="0" kern="900" dirty="0">
                          <a:effectLst/>
                        </a:rPr>
                        <a:t>计算数据长度</a:t>
                      </a:r>
                      <a:endParaRPr lang="zh-CN" sz="3200" b="0" kern="900" dirty="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8563595"/>
                  </a:ext>
                </a:extLst>
              </a:tr>
              <a:tr h="1089907">
                <a:tc>
                  <a:txBody>
                    <a:bodyPr/>
                    <a:lstStyle/>
                    <a:p>
                      <a:pPr indent="463550"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 b="0" kern="900">
                          <a:effectLst/>
                        </a:rPr>
                        <a:t>max()</a:t>
                      </a:r>
                      <a:endParaRPr lang="zh-CN" sz="3200" b="0" kern="90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63550"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zh-CN" sz="3200" b="0" kern="900" dirty="0">
                          <a:effectLst/>
                        </a:rPr>
                        <a:t>找出最大值</a:t>
                      </a:r>
                      <a:endParaRPr lang="zh-CN" sz="3200" b="0" kern="900" dirty="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83150741"/>
                  </a:ext>
                </a:extLst>
              </a:tr>
              <a:tr h="1089907">
                <a:tc>
                  <a:txBody>
                    <a:bodyPr/>
                    <a:lstStyle/>
                    <a:p>
                      <a:pPr indent="463550"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 b="0" kern="900">
                          <a:effectLst/>
                        </a:rPr>
                        <a:t>min()</a:t>
                      </a:r>
                      <a:endParaRPr lang="zh-CN" sz="3200" b="0" kern="90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63550"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zh-CN" sz="3200" b="0" kern="900">
                          <a:effectLst/>
                        </a:rPr>
                        <a:t>找出最小值</a:t>
                      </a:r>
                      <a:endParaRPr lang="zh-CN" sz="3200" b="0" kern="90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50653118"/>
                  </a:ext>
                </a:extLst>
              </a:tr>
              <a:tr h="1089907">
                <a:tc>
                  <a:txBody>
                    <a:bodyPr/>
                    <a:lstStyle/>
                    <a:p>
                      <a:pPr indent="463550"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 b="0" kern="900">
                          <a:effectLst/>
                        </a:rPr>
                        <a:t>tuple()</a:t>
                      </a:r>
                      <a:endParaRPr lang="zh-CN" sz="3200" b="0" kern="90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63550"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zh-CN" sz="3200" b="0" kern="900" dirty="0">
                          <a:effectLst/>
                        </a:rPr>
                        <a:t>将其他类型的数据转换成元组</a:t>
                      </a:r>
                      <a:endParaRPr lang="zh-CN" sz="3200" b="0" kern="900" dirty="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02222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6515954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52"/>
          <p:cNvSpPr>
            <a:spLocks noChangeArrowheads="1"/>
          </p:cNvSpPr>
          <p:nvPr/>
        </p:nvSpPr>
        <p:spPr bwMode="auto">
          <a:xfrm>
            <a:off x="1677794" y="416693"/>
            <a:ext cx="5957080" cy="830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基本数据结构</a:t>
            </a:r>
            <a:r>
              <a:rPr lang="en-US" altLang="zh-CN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列表 </a:t>
            </a:r>
            <a:endParaRPr lang="zh-CN" altLang="zh-CN" sz="4798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76815F-7094-4241-9C86-58DEFD3ABFD4}"/>
              </a:ext>
            </a:extLst>
          </p:cNvPr>
          <p:cNvSpPr/>
          <p:nvPr/>
        </p:nvSpPr>
        <p:spPr>
          <a:xfrm>
            <a:off x="1677794" y="2353589"/>
            <a:ext cx="214022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列表（</a:t>
            </a:r>
            <a:r>
              <a:rPr lang="en" altLang="zh-CN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list</a:t>
            </a:r>
            <a:r>
              <a:rPr lang="zh-CN" altLang="en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）</a:t>
            </a:r>
            <a:r>
              <a:rPr lang="zh-CN" altLang="en-US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是一种比元组更灵活的数据结构。相比于元组，列表内容允许更改。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9944699-08FD-2742-B57B-B66033FF476F}"/>
              </a:ext>
            </a:extLst>
          </p:cNvPr>
          <p:cNvSpPr/>
          <p:nvPr/>
        </p:nvSpPr>
        <p:spPr>
          <a:xfrm>
            <a:off x="1673225" y="4080611"/>
            <a:ext cx="25394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500"/>
              </a:spcAft>
            </a:pPr>
            <a:r>
              <a:rPr lang="en-US" altLang="zh-CN" sz="2800" kern="1050" dirty="0">
                <a:latin typeface="Arial" panose="020B0604020202020204" pitchFamily="34" charset="0"/>
                <a:ea typeface="黑体" panose="02010609060101010101" pitchFamily="49" charset="-122"/>
              </a:rPr>
              <a:t>1</a:t>
            </a:r>
            <a:r>
              <a:rPr lang="zh-CN" altLang="en-US" sz="2800" kern="1050" dirty="0">
                <a:latin typeface="Arial" panose="020B0604020202020204" pitchFamily="34" charset="0"/>
                <a:ea typeface="黑体" panose="02010609060101010101" pitchFamily="49" charset="-122"/>
              </a:rPr>
              <a:t>．列表的创建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27797ED-AB6E-9948-AC6D-0CDD8B1B9EBF}"/>
              </a:ext>
            </a:extLst>
          </p:cNvPr>
          <p:cNvSpPr/>
          <p:nvPr/>
        </p:nvSpPr>
        <p:spPr>
          <a:xfrm>
            <a:off x="1673225" y="6920466"/>
            <a:ext cx="37160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500"/>
              </a:spcAft>
            </a:pPr>
            <a:r>
              <a:rPr lang="en-US" altLang="zh-CN" sz="2800" kern="1050" dirty="0">
                <a:latin typeface="Arial" panose="020B0604020202020204" pitchFamily="34" charset="0"/>
                <a:ea typeface="黑体" panose="02010609060101010101" pitchFamily="49" charset="-122"/>
              </a:rPr>
              <a:t>2</a:t>
            </a:r>
            <a:r>
              <a:rPr lang="zh-CN" altLang="en-US" sz="2800" kern="1050" dirty="0">
                <a:latin typeface="Arial" panose="020B0604020202020204" pitchFamily="34" charset="0"/>
                <a:ea typeface="黑体" panose="02010609060101010101" pitchFamily="49" charset="-122"/>
              </a:rPr>
              <a:t>．列表的访问和切片 </a:t>
            </a:r>
            <a:endParaRPr lang="zh-CN" altLang="zh-CN" sz="2800" kern="1050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2D82304-00F3-FA4D-8D23-6797C1631655}"/>
              </a:ext>
            </a:extLst>
          </p:cNvPr>
          <p:cNvSpPr/>
          <p:nvPr/>
        </p:nvSpPr>
        <p:spPr>
          <a:xfrm>
            <a:off x="1673225" y="9764720"/>
            <a:ext cx="32576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500"/>
              </a:spcAft>
            </a:pPr>
            <a:r>
              <a:rPr lang="en-US" altLang="zh-CN" sz="2800" kern="1050" dirty="0">
                <a:latin typeface="Arial" panose="020B0604020202020204" pitchFamily="34" charset="0"/>
                <a:ea typeface="黑体" panose="02010609060101010101" pitchFamily="49" charset="-122"/>
              </a:rPr>
              <a:t>3</a:t>
            </a:r>
            <a:r>
              <a:rPr lang="zh-CN" altLang="en-US" sz="2800" kern="1050" dirty="0">
                <a:latin typeface="Arial" panose="020B0604020202020204" pitchFamily="34" charset="0"/>
                <a:ea typeface="黑体" panose="02010609060101010101" pitchFamily="49" charset="-122"/>
              </a:rPr>
              <a:t>．列表的常用函数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A01465-E58B-2A4E-A007-AA4707BC2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227" y="4949825"/>
            <a:ext cx="9940186" cy="18958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7E4A730-5878-0049-9EC4-373F395FD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225" y="7896996"/>
            <a:ext cx="3860457" cy="171000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4C9B421-4C49-5A43-9299-781CE6F12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711" y="8121477"/>
            <a:ext cx="5349618" cy="1319084"/>
          </a:xfrm>
          <a:prstGeom prst="rect">
            <a:avLst/>
          </a:prstGeom>
        </p:spPr>
      </p:pic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760CC4D6-2AAD-AF4E-8DBD-D40759E35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080281"/>
              </p:ext>
            </p:extLst>
          </p:nvPr>
        </p:nvGraphicFramePr>
        <p:xfrm>
          <a:off x="12512159" y="4949824"/>
          <a:ext cx="10792683" cy="76540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84360">
                  <a:extLst>
                    <a:ext uri="{9D8B030D-6E8A-4147-A177-3AD203B41FA5}">
                      <a16:colId xmlns:a16="http://schemas.microsoft.com/office/drawing/2014/main" val="4145351990"/>
                    </a:ext>
                  </a:extLst>
                </a:gridCol>
                <a:gridCol w="7908323">
                  <a:extLst>
                    <a:ext uri="{9D8B030D-6E8A-4147-A177-3AD203B41FA5}">
                      <a16:colId xmlns:a16="http://schemas.microsoft.com/office/drawing/2014/main" val="2390693367"/>
                    </a:ext>
                  </a:extLst>
                </a:gridCol>
              </a:tblGrid>
              <a:tr h="956758">
                <a:tc>
                  <a:txBody>
                    <a:bodyPr/>
                    <a:lstStyle/>
                    <a:p>
                      <a:pPr indent="266700"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zh-CN" sz="3200" b="0" kern="900">
                          <a:effectLst/>
                        </a:rPr>
                        <a:t>方法和函数</a:t>
                      </a:r>
                      <a:endParaRPr lang="zh-CN" sz="3200" b="0" kern="900">
                        <a:effectLst/>
                        <a:latin typeface="Arial" panose="020B0604020202020204" pitchFamily="34" charset="0"/>
                        <a:ea typeface="方正黑体简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zh-CN" sz="3200" b="0" kern="900">
                          <a:effectLst/>
                        </a:rPr>
                        <a:t>功能</a:t>
                      </a:r>
                      <a:endParaRPr lang="zh-CN" sz="3200" b="0" kern="900">
                        <a:effectLst/>
                        <a:latin typeface="Arial" panose="020B0604020202020204" pitchFamily="34" charset="0"/>
                        <a:ea typeface="方正黑体简体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26452161"/>
                  </a:ext>
                </a:extLst>
              </a:tr>
              <a:tr h="956758">
                <a:tc>
                  <a:txBody>
                    <a:bodyPr/>
                    <a:lstStyle/>
                    <a:p>
                      <a:pPr indent="463550"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 b="0" kern="900" dirty="0">
                          <a:effectLst/>
                        </a:rPr>
                        <a:t>append()</a:t>
                      </a:r>
                      <a:endParaRPr lang="zh-CN" sz="3200" b="0" kern="900" dirty="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63550"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zh-CN" sz="3200" b="0" kern="900">
                          <a:effectLst/>
                        </a:rPr>
                        <a:t>在现有列表后任意添加一个对象</a:t>
                      </a:r>
                      <a:endParaRPr lang="zh-CN" sz="3200" b="0" kern="90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74368092"/>
                  </a:ext>
                </a:extLst>
              </a:tr>
              <a:tr h="956758">
                <a:tc>
                  <a:txBody>
                    <a:bodyPr/>
                    <a:lstStyle/>
                    <a:p>
                      <a:pPr indent="463550"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 b="0" kern="900">
                          <a:effectLst/>
                        </a:rPr>
                        <a:t>extend()</a:t>
                      </a:r>
                      <a:endParaRPr lang="zh-CN" sz="3200" b="0" kern="90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63550"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zh-CN" sz="3200" b="0" kern="900">
                          <a:effectLst/>
                        </a:rPr>
                        <a:t>将其他列表内的元素添加到当前列表</a:t>
                      </a:r>
                      <a:endParaRPr lang="zh-CN" sz="3200" b="0" kern="90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16668225"/>
                  </a:ext>
                </a:extLst>
              </a:tr>
              <a:tr h="956758">
                <a:tc>
                  <a:txBody>
                    <a:bodyPr/>
                    <a:lstStyle/>
                    <a:p>
                      <a:pPr indent="463550"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 b="0" kern="900">
                          <a:effectLst/>
                        </a:rPr>
                        <a:t>insert()</a:t>
                      </a:r>
                      <a:endParaRPr lang="zh-CN" sz="3200" b="0" kern="90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63550"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zh-CN" sz="3200" b="0" kern="900">
                          <a:effectLst/>
                        </a:rPr>
                        <a:t>将元素插入指定位置</a:t>
                      </a:r>
                      <a:endParaRPr lang="zh-CN" sz="3200" b="0" kern="90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76704503"/>
                  </a:ext>
                </a:extLst>
              </a:tr>
              <a:tr h="956758">
                <a:tc>
                  <a:txBody>
                    <a:bodyPr/>
                    <a:lstStyle/>
                    <a:p>
                      <a:pPr indent="463550"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 b="0" kern="900">
                          <a:effectLst/>
                        </a:rPr>
                        <a:t>remove()</a:t>
                      </a:r>
                      <a:endParaRPr lang="zh-CN" sz="3200" b="0" kern="90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63550"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zh-CN" sz="3200" b="0" kern="900">
                          <a:effectLst/>
                        </a:rPr>
                        <a:t>删除第一次出现的元素</a:t>
                      </a:r>
                      <a:endParaRPr lang="zh-CN" sz="3200" b="0" kern="90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58686560"/>
                  </a:ext>
                </a:extLst>
              </a:tr>
              <a:tr h="956758">
                <a:tc>
                  <a:txBody>
                    <a:bodyPr/>
                    <a:lstStyle/>
                    <a:p>
                      <a:pPr indent="463550"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 b="0" kern="900">
                          <a:effectLst/>
                        </a:rPr>
                        <a:t>pop()</a:t>
                      </a:r>
                      <a:endParaRPr lang="zh-CN" sz="3200" b="0" kern="90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63550"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zh-CN" sz="3200" b="0" kern="900">
                          <a:effectLst/>
                        </a:rPr>
                        <a:t>删除指定元素并获取该元素</a:t>
                      </a:r>
                      <a:endParaRPr lang="zh-CN" sz="3200" b="0" kern="90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10916515"/>
                  </a:ext>
                </a:extLst>
              </a:tr>
              <a:tr h="956758">
                <a:tc>
                  <a:txBody>
                    <a:bodyPr/>
                    <a:lstStyle/>
                    <a:p>
                      <a:pPr indent="463550"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 b="0" kern="900">
                          <a:effectLst/>
                        </a:rPr>
                        <a:t>del()</a:t>
                      </a:r>
                      <a:endParaRPr lang="zh-CN" sz="3200" b="0" kern="90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63550"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zh-CN" sz="3200" b="0" kern="900">
                          <a:effectLst/>
                        </a:rPr>
                        <a:t>删除整个对象</a:t>
                      </a:r>
                      <a:endParaRPr lang="zh-CN" sz="3200" b="0" kern="90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93466285"/>
                  </a:ext>
                </a:extLst>
              </a:tr>
              <a:tr h="956758">
                <a:tc>
                  <a:txBody>
                    <a:bodyPr/>
                    <a:lstStyle/>
                    <a:p>
                      <a:pPr indent="463550"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 b="0" kern="900">
                          <a:effectLst/>
                        </a:rPr>
                        <a:t>clear()</a:t>
                      </a:r>
                      <a:endParaRPr lang="zh-CN" sz="3200" b="0" kern="90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63550"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zh-CN" sz="3200" b="0" kern="900" dirty="0">
                          <a:effectLst/>
                        </a:rPr>
                        <a:t>保留列表对象，仅清除内容</a:t>
                      </a:r>
                      <a:endParaRPr lang="zh-CN" sz="3200" b="0" kern="900" dirty="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00276955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3D5EBD70-C11F-7840-9DE3-B1F9DC6152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156703"/>
              </p:ext>
            </p:extLst>
          </p:nvPr>
        </p:nvGraphicFramePr>
        <p:xfrm>
          <a:off x="1934776" y="10576087"/>
          <a:ext cx="9927709" cy="1950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12510">
                  <a:extLst>
                    <a:ext uri="{9D8B030D-6E8A-4147-A177-3AD203B41FA5}">
                      <a16:colId xmlns:a16="http://schemas.microsoft.com/office/drawing/2014/main" val="1870157163"/>
                    </a:ext>
                  </a:extLst>
                </a:gridCol>
                <a:gridCol w="7315199">
                  <a:extLst>
                    <a:ext uri="{9D8B030D-6E8A-4147-A177-3AD203B41FA5}">
                      <a16:colId xmlns:a16="http://schemas.microsoft.com/office/drawing/2014/main" val="2190850484"/>
                    </a:ext>
                  </a:extLst>
                </a:gridCol>
              </a:tblGrid>
              <a:tr h="371027">
                <a:tc>
                  <a:txBody>
                    <a:bodyPr/>
                    <a:lstStyle/>
                    <a:p>
                      <a:pPr indent="266700"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zh-CN" sz="3200" b="0" kern="900">
                          <a:effectLst/>
                        </a:rPr>
                        <a:t>方法和函数</a:t>
                      </a:r>
                      <a:endParaRPr lang="zh-CN" sz="3200" b="0" kern="900">
                        <a:effectLst/>
                        <a:latin typeface="Arial" panose="020B0604020202020204" pitchFamily="34" charset="0"/>
                        <a:ea typeface="方正黑体简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zh-CN" sz="3200" b="0" kern="900">
                          <a:effectLst/>
                        </a:rPr>
                        <a:t>功能</a:t>
                      </a:r>
                      <a:endParaRPr lang="zh-CN" sz="3200" b="0" kern="900">
                        <a:effectLst/>
                        <a:latin typeface="Arial" panose="020B0604020202020204" pitchFamily="34" charset="0"/>
                        <a:ea typeface="方正黑体简体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35399226"/>
                  </a:ext>
                </a:extLst>
              </a:tr>
              <a:tr h="371027">
                <a:tc>
                  <a:txBody>
                    <a:bodyPr/>
                    <a:lstStyle/>
                    <a:p>
                      <a:pPr indent="463550"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 b="0" kern="900">
                          <a:effectLst/>
                        </a:rPr>
                        <a:t>list()</a:t>
                      </a:r>
                      <a:endParaRPr lang="zh-CN" sz="3200" b="0" kern="90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63550"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zh-CN" sz="3200" b="0" kern="900" dirty="0">
                          <a:effectLst/>
                        </a:rPr>
                        <a:t>将其他数据类型转换为列表类型</a:t>
                      </a:r>
                      <a:endParaRPr lang="zh-CN" sz="3200" b="0" kern="900" dirty="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47116230"/>
                  </a:ext>
                </a:extLst>
              </a:tr>
              <a:tr h="371027">
                <a:tc>
                  <a:txBody>
                    <a:bodyPr/>
                    <a:lstStyle/>
                    <a:p>
                      <a:pPr indent="463550"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 b="0" kern="900">
                          <a:effectLst/>
                        </a:rPr>
                        <a:t>reverse()</a:t>
                      </a:r>
                      <a:endParaRPr lang="zh-CN" sz="3200" b="0" kern="90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63550"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zh-CN" sz="3200" b="0" kern="900">
                          <a:effectLst/>
                        </a:rPr>
                        <a:t>将整个列表翻转</a:t>
                      </a:r>
                      <a:endParaRPr lang="zh-CN" sz="3200" b="0" kern="90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1192559"/>
                  </a:ext>
                </a:extLst>
              </a:tr>
              <a:tr h="371027">
                <a:tc>
                  <a:txBody>
                    <a:bodyPr/>
                    <a:lstStyle/>
                    <a:p>
                      <a:pPr indent="463550"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 b="0" kern="900">
                          <a:effectLst/>
                        </a:rPr>
                        <a:t>sort()</a:t>
                      </a:r>
                      <a:endParaRPr lang="zh-CN" sz="3200" b="0" kern="90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63550"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zh-CN" sz="3200" b="0" kern="900" dirty="0">
                          <a:effectLst/>
                        </a:rPr>
                        <a:t>对列表进行排序</a:t>
                      </a:r>
                      <a:endParaRPr lang="zh-CN" sz="3200" b="0" kern="900" dirty="0"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99051996"/>
                  </a:ext>
                </a:extLst>
              </a:tr>
            </a:tbl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59EC07F8-B635-1643-A012-99B19BE88A1A}"/>
              </a:ext>
            </a:extLst>
          </p:cNvPr>
          <p:cNvSpPr/>
          <p:nvPr/>
        </p:nvSpPr>
        <p:spPr>
          <a:xfrm>
            <a:off x="12452436" y="4109445"/>
            <a:ext cx="25394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500"/>
              </a:spcAft>
            </a:pPr>
            <a:r>
              <a:rPr lang="en-US" altLang="zh-CN" sz="2800" kern="1050" dirty="0">
                <a:latin typeface="Arial" panose="020B0604020202020204" pitchFamily="34" charset="0"/>
                <a:ea typeface="黑体" panose="02010609060101010101" pitchFamily="49" charset="-122"/>
              </a:rPr>
              <a:t>4</a:t>
            </a:r>
            <a:r>
              <a:rPr lang="zh-CN" altLang="en-US" sz="2800" kern="1050" dirty="0">
                <a:latin typeface="Arial" panose="020B0604020202020204" pitchFamily="34" charset="0"/>
                <a:ea typeface="黑体" panose="02010609060101010101" pitchFamily="49" charset="-122"/>
              </a:rPr>
              <a:t>．列表的修改</a:t>
            </a:r>
          </a:p>
        </p:txBody>
      </p:sp>
    </p:spTree>
    <p:extLst>
      <p:ext uri="{BB962C8B-B14F-4D97-AF65-F5344CB8AC3E}">
        <p14:creationId xmlns:p14="http://schemas.microsoft.com/office/powerpoint/2010/main" val="4043378960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21086887-66D9-C54C-9D57-9A6B22305E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02"/>
          <a:stretch/>
        </p:blipFill>
        <p:spPr>
          <a:xfrm>
            <a:off x="1600365" y="4257847"/>
            <a:ext cx="6307953" cy="2736078"/>
          </a:xfrm>
          <a:prstGeom prst="rect">
            <a:avLst/>
          </a:prstGeom>
        </p:spPr>
      </p:pic>
      <p:sp>
        <p:nvSpPr>
          <p:cNvPr id="21" name="矩形 52"/>
          <p:cNvSpPr>
            <a:spLocks noChangeArrowheads="1"/>
          </p:cNvSpPr>
          <p:nvPr/>
        </p:nvSpPr>
        <p:spPr bwMode="auto">
          <a:xfrm>
            <a:off x="1677794" y="416693"/>
            <a:ext cx="5957080" cy="830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基本数据结构</a:t>
            </a:r>
            <a:r>
              <a:rPr lang="en-US" altLang="zh-CN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字典 </a:t>
            </a:r>
            <a:endParaRPr lang="zh-CN" altLang="zh-CN" sz="4798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76815F-7094-4241-9C86-58DEFD3ABFD4}"/>
              </a:ext>
            </a:extLst>
          </p:cNvPr>
          <p:cNvSpPr/>
          <p:nvPr/>
        </p:nvSpPr>
        <p:spPr>
          <a:xfrm>
            <a:off x="1677794" y="1661976"/>
            <a:ext cx="21402236" cy="2580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字典（</a:t>
            </a:r>
            <a:r>
              <a:rPr lang="en" altLang="zh-CN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dictionary</a:t>
            </a:r>
            <a:r>
              <a:rPr lang="zh-CN" altLang="en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）</a:t>
            </a:r>
            <a:r>
              <a:rPr lang="zh-CN" altLang="en-US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是一种按照键值存取的数据类型，它是一种可以变容量的结构。字典与列表的最主要区别是，列表是有序的，而字典是无序的，字典采用键码寻找元素，字典内的键码不允许重复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9944699-08FD-2742-B57B-B66033FF476F}"/>
              </a:ext>
            </a:extLst>
          </p:cNvPr>
          <p:cNvSpPr/>
          <p:nvPr/>
        </p:nvSpPr>
        <p:spPr>
          <a:xfrm>
            <a:off x="1623533" y="3759335"/>
            <a:ext cx="26388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500"/>
              </a:spcAft>
            </a:pPr>
            <a:r>
              <a:rPr lang="en-US" altLang="zh-CN" sz="2800" kern="1050" dirty="0">
                <a:latin typeface="Arial" panose="020B0604020202020204" pitchFamily="34" charset="0"/>
                <a:ea typeface="黑体" panose="02010609060101010101" pitchFamily="49" charset="-122"/>
              </a:rPr>
              <a:t>1</a:t>
            </a:r>
            <a:r>
              <a:rPr lang="zh-CN" altLang="en-US" sz="2800" kern="1050" dirty="0">
                <a:latin typeface="Arial" panose="020B0604020202020204" pitchFamily="34" charset="0"/>
                <a:ea typeface="黑体" panose="02010609060101010101" pitchFamily="49" charset="-122"/>
              </a:rPr>
              <a:t>．字典的创建 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27797ED-AB6E-9948-AC6D-0CDD8B1B9EBF}"/>
              </a:ext>
            </a:extLst>
          </p:cNvPr>
          <p:cNvSpPr/>
          <p:nvPr/>
        </p:nvSpPr>
        <p:spPr>
          <a:xfrm>
            <a:off x="1673225" y="7217037"/>
            <a:ext cx="26388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500"/>
              </a:spcAft>
            </a:pPr>
            <a:r>
              <a:rPr lang="en-US" altLang="zh-CN" sz="2800" kern="1050" dirty="0">
                <a:latin typeface="Arial" panose="020B0604020202020204" pitchFamily="34" charset="0"/>
                <a:ea typeface="黑体" panose="02010609060101010101" pitchFamily="49" charset="-122"/>
              </a:rPr>
              <a:t>2</a:t>
            </a:r>
            <a:r>
              <a:rPr lang="zh-CN" altLang="en-US" sz="2800" kern="1050" dirty="0">
                <a:latin typeface="Arial" panose="020B0604020202020204" pitchFamily="34" charset="0"/>
                <a:ea typeface="黑体" panose="02010609060101010101" pitchFamily="49" charset="-122"/>
              </a:rPr>
              <a:t>．字典的访问 </a:t>
            </a:r>
            <a:endParaRPr lang="zh-CN" altLang="zh-CN" sz="2800" kern="1050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AC2A07B-907D-1244-8BD5-4543FF1AC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797" y="7830567"/>
            <a:ext cx="3933949" cy="128870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32D1957-45BE-FD4C-8840-EE6893A70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517" y="9535793"/>
            <a:ext cx="8054497" cy="121456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046D10D-4603-3547-B728-D188C7B7C8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369" y="11103397"/>
            <a:ext cx="9100161" cy="140163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E6A20C95-1E7F-664F-BFAA-25136583CA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64780" y="3218813"/>
            <a:ext cx="11658436" cy="10348907"/>
          </a:xfrm>
          <a:prstGeom prst="rect">
            <a:avLst/>
          </a:prstGeom>
        </p:spPr>
      </p:pic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A76B7551-241B-1846-A541-58FA63B76105}"/>
              </a:ext>
            </a:extLst>
          </p:cNvPr>
          <p:cNvCxnSpPr/>
          <p:nvPr/>
        </p:nvCxnSpPr>
        <p:spPr>
          <a:xfrm>
            <a:off x="11075773" y="4009359"/>
            <a:ext cx="0" cy="941584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589056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52"/>
          <p:cNvSpPr>
            <a:spLocks noChangeArrowheads="1"/>
          </p:cNvSpPr>
          <p:nvPr/>
        </p:nvSpPr>
        <p:spPr bwMode="auto">
          <a:xfrm>
            <a:off x="1677794" y="416693"/>
            <a:ext cx="5856090" cy="830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基本数据结构</a:t>
            </a:r>
            <a:r>
              <a:rPr lang="en-US" altLang="zh-CN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集合</a:t>
            </a:r>
            <a:endParaRPr lang="zh-CN" altLang="zh-CN" sz="4798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76815F-7094-4241-9C86-58DEFD3ABFD4}"/>
              </a:ext>
            </a:extLst>
          </p:cNvPr>
          <p:cNvSpPr/>
          <p:nvPr/>
        </p:nvSpPr>
        <p:spPr>
          <a:xfrm>
            <a:off x="543697" y="2499240"/>
            <a:ext cx="3978876" cy="9226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>
                <a:solidFill>
                  <a:srgbClr val="333333"/>
                </a:solidFill>
                <a:latin typeface="Helvetica Neue" panose="02000503000000020004" pitchFamily="2" charset="0"/>
              </a:rPr>
              <a:t>集合（</a:t>
            </a:r>
            <a:r>
              <a:rPr lang="en" altLang="zh-CN" sz="4000" dirty="0">
                <a:solidFill>
                  <a:srgbClr val="333333"/>
                </a:solidFill>
                <a:latin typeface="Helvetica Neue" panose="02000503000000020004" pitchFamily="2" charset="0"/>
              </a:rPr>
              <a:t>set</a:t>
            </a:r>
            <a:r>
              <a:rPr lang="zh-CN" altLang="en" sz="4000" dirty="0">
                <a:solidFill>
                  <a:srgbClr val="333333"/>
                </a:solidFill>
                <a:latin typeface="Helvetica Neue" panose="02000503000000020004" pitchFamily="2" charset="0"/>
              </a:rPr>
              <a:t>）</a:t>
            </a:r>
            <a:r>
              <a:rPr lang="zh-CN" altLang="en-US" sz="4000" dirty="0">
                <a:solidFill>
                  <a:srgbClr val="333333"/>
                </a:solidFill>
                <a:latin typeface="Helvetica Neue" panose="02000503000000020004" pitchFamily="2" charset="0"/>
              </a:rPr>
              <a:t>是数学中常用的概念，是集合论的主要研究对象，现代的集合一般被定义为由一个或多个确定的元素所构成的整体。集合是一个无序的不重复元素序列。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9944699-08FD-2742-B57B-B66033FF476F}"/>
              </a:ext>
            </a:extLst>
          </p:cNvPr>
          <p:cNvSpPr/>
          <p:nvPr/>
        </p:nvSpPr>
        <p:spPr>
          <a:xfrm>
            <a:off x="5108139" y="2597800"/>
            <a:ext cx="26388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500"/>
              </a:spcAft>
            </a:pPr>
            <a:r>
              <a:rPr lang="en-US" altLang="zh-CN" sz="2800" kern="1050" dirty="0">
                <a:latin typeface="Arial" panose="020B0604020202020204" pitchFamily="34" charset="0"/>
                <a:ea typeface="黑体" panose="02010609060101010101" pitchFamily="49" charset="-122"/>
              </a:rPr>
              <a:t>1</a:t>
            </a:r>
            <a:r>
              <a:rPr lang="zh-CN" altLang="en-US" sz="2800" kern="1050" dirty="0">
                <a:latin typeface="Arial" panose="020B0604020202020204" pitchFamily="34" charset="0"/>
                <a:ea typeface="黑体" panose="02010609060101010101" pitchFamily="49" charset="-122"/>
              </a:rPr>
              <a:t>．集合的创建 </a:t>
            </a:r>
          </a:p>
        </p:txBody>
      </p: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A76B7551-241B-1846-A541-58FA63B76105}"/>
              </a:ext>
            </a:extLst>
          </p:cNvPr>
          <p:cNvCxnSpPr/>
          <p:nvPr/>
        </p:nvCxnSpPr>
        <p:spPr>
          <a:xfrm>
            <a:off x="11075773" y="4009359"/>
            <a:ext cx="0" cy="941584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FB2CA005-FD8C-0A41-97BE-CB2A6828C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743" y="1860292"/>
            <a:ext cx="7767338" cy="164223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AE8D693-C89F-ED4F-840F-AF87DEB9A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5342" y="2038621"/>
            <a:ext cx="7198928" cy="114055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5DBA962-7A81-CB4A-BD86-6CD11B1D4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0069" y="3571459"/>
            <a:ext cx="10647156" cy="982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73847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52"/>
          <p:cNvSpPr>
            <a:spLocks noChangeArrowheads="1"/>
          </p:cNvSpPr>
          <p:nvPr/>
        </p:nvSpPr>
        <p:spPr bwMode="auto">
          <a:xfrm>
            <a:off x="1677794" y="416693"/>
            <a:ext cx="3082895" cy="830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" altLang="zh-CN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NumPy</a:t>
            </a:r>
            <a:r>
              <a:rPr lang="zh-CN" altLang="en-US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zh-CN" altLang="zh-CN" sz="4798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76815F-7094-4241-9C86-58DEFD3ABFD4}"/>
              </a:ext>
            </a:extLst>
          </p:cNvPr>
          <p:cNvSpPr/>
          <p:nvPr/>
        </p:nvSpPr>
        <p:spPr>
          <a:xfrm>
            <a:off x="815545" y="2304526"/>
            <a:ext cx="5758250" cy="9975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3600" dirty="0">
                <a:solidFill>
                  <a:srgbClr val="333333"/>
                </a:solidFill>
                <a:latin typeface="Helvetica Neue" panose="02000503000000020004" pitchFamily="2" charset="0"/>
              </a:rPr>
              <a:t>NumPy</a:t>
            </a:r>
            <a:r>
              <a:rPr lang="zh-CN" altLang="en" sz="3600" dirty="0">
                <a:solidFill>
                  <a:srgbClr val="333333"/>
                </a:solidFill>
                <a:latin typeface="Helvetica Neue" panose="02000503000000020004" pitchFamily="2" charset="0"/>
              </a:rPr>
              <a:t>（</a:t>
            </a:r>
            <a:r>
              <a:rPr lang="zh-CN" altLang="en-US" sz="3600" dirty="0">
                <a:solidFill>
                  <a:srgbClr val="333333"/>
                </a:solidFill>
                <a:latin typeface="Helvetica Neue" panose="02000503000000020004" pitchFamily="2" charset="0"/>
              </a:rPr>
              <a:t>全称为</a:t>
            </a:r>
            <a:r>
              <a:rPr lang="en" altLang="zh-CN" sz="3600" dirty="0">
                <a:solidFill>
                  <a:srgbClr val="333333"/>
                </a:solidFill>
                <a:latin typeface="Helvetica Neue" panose="02000503000000020004" pitchFamily="2" charset="0"/>
              </a:rPr>
              <a:t>Numerical Python</a:t>
            </a:r>
            <a:r>
              <a:rPr lang="zh-CN" altLang="en" sz="3600" dirty="0">
                <a:solidFill>
                  <a:srgbClr val="333333"/>
                </a:solidFill>
                <a:latin typeface="Helvetica Neue" panose="02000503000000020004" pitchFamily="2" charset="0"/>
              </a:rPr>
              <a:t>）</a:t>
            </a:r>
            <a:r>
              <a:rPr lang="zh-CN" altLang="en-US" sz="3600" dirty="0">
                <a:solidFill>
                  <a:srgbClr val="333333"/>
                </a:solidFill>
                <a:latin typeface="Helvetica Neue" panose="02000503000000020004" pitchFamily="2" charset="0"/>
              </a:rPr>
              <a:t>是</a:t>
            </a:r>
            <a:r>
              <a:rPr lang="en" altLang="zh-CN" sz="3600" dirty="0">
                <a:solidFill>
                  <a:srgbClr val="333333"/>
                </a:solidFill>
                <a:latin typeface="Helvetica Neue" panose="02000503000000020004" pitchFamily="2" charset="0"/>
              </a:rPr>
              <a:t>Python</a:t>
            </a:r>
            <a:r>
              <a:rPr lang="zh-CN" altLang="en-US" sz="3600" dirty="0">
                <a:solidFill>
                  <a:srgbClr val="333333"/>
                </a:solidFill>
                <a:latin typeface="Helvetica Neue" panose="02000503000000020004" pitchFamily="2" charset="0"/>
              </a:rPr>
              <a:t>的一个扩展库。它是一个开源的项目，在</a:t>
            </a:r>
            <a:r>
              <a:rPr lang="en-US" altLang="zh-CN" sz="3600" dirty="0">
                <a:solidFill>
                  <a:srgbClr val="333333"/>
                </a:solidFill>
                <a:latin typeface="Helvetica Neue" panose="02000503000000020004" pitchFamily="2" charset="0"/>
              </a:rPr>
              <a:t>2005</a:t>
            </a:r>
            <a:r>
              <a:rPr lang="zh-CN" altLang="en-US" sz="3600" dirty="0">
                <a:solidFill>
                  <a:srgbClr val="333333"/>
                </a:solidFill>
                <a:latin typeface="Helvetica Neue" panose="02000503000000020004" pitchFamily="2" charset="0"/>
              </a:rPr>
              <a:t>年由特拉维斯</a:t>
            </a:r>
            <a:r>
              <a:rPr lang="en-US" altLang="zh-CN" sz="3600" dirty="0">
                <a:solidFill>
                  <a:srgbClr val="333333"/>
                </a:solidFill>
                <a:latin typeface="Helvetica Neue" panose="02000503000000020004" pitchFamily="2" charset="0"/>
              </a:rPr>
              <a:t>·</a:t>
            </a:r>
            <a:r>
              <a:rPr lang="zh-CN" altLang="en-US" sz="3600" dirty="0">
                <a:solidFill>
                  <a:srgbClr val="333333"/>
                </a:solidFill>
                <a:latin typeface="Helvetica Neue" panose="02000503000000020004" pitchFamily="2" charset="0"/>
              </a:rPr>
              <a:t>奥利潘特（</a:t>
            </a:r>
            <a:r>
              <a:rPr lang="en" altLang="zh-CN" sz="3600" dirty="0">
                <a:solidFill>
                  <a:srgbClr val="333333"/>
                </a:solidFill>
                <a:latin typeface="Helvetica Neue" panose="02000503000000020004" pitchFamily="2" charset="0"/>
              </a:rPr>
              <a:t>Travis Oliphant</a:t>
            </a:r>
            <a:r>
              <a:rPr lang="zh-CN" altLang="en" sz="3600" dirty="0">
                <a:solidFill>
                  <a:srgbClr val="333333"/>
                </a:solidFill>
                <a:latin typeface="Helvetica Neue" panose="02000503000000020004" pitchFamily="2" charset="0"/>
              </a:rPr>
              <a:t>）</a:t>
            </a:r>
            <a:r>
              <a:rPr lang="zh-CN" altLang="en-US" sz="3600" dirty="0">
                <a:solidFill>
                  <a:srgbClr val="333333"/>
                </a:solidFill>
                <a:latin typeface="Helvetica Neue" panose="02000503000000020004" pitchFamily="2" charset="0"/>
              </a:rPr>
              <a:t>在</a:t>
            </a:r>
            <a:r>
              <a:rPr lang="en" altLang="zh-CN" sz="3600" dirty="0">
                <a:solidFill>
                  <a:srgbClr val="333333"/>
                </a:solidFill>
                <a:latin typeface="Helvetica Neue" panose="02000503000000020004" pitchFamily="2" charset="0"/>
              </a:rPr>
              <a:t>Numeri</a:t>
            </a:r>
            <a:r>
              <a:rPr lang="zh-CN" altLang="en-US" sz="3600" dirty="0">
                <a:solidFill>
                  <a:srgbClr val="333333"/>
                </a:solidFill>
                <a:latin typeface="Helvetica Neue" panose="02000503000000020004" pitchFamily="2" charset="0"/>
              </a:rPr>
              <a:t>基础上结合</a:t>
            </a:r>
            <a:r>
              <a:rPr lang="en" altLang="zh-CN" sz="36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Numarray</a:t>
            </a:r>
            <a:r>
              <a:rPr lang="zh-CN" altLang="en-US" sz="3600" dirty="0">
                <a:solidFill>
                  <a:srgbClr val="333333"/>
                </a:solidFill>
                <a:latin typeface="Helvetica Neue" panose="02000503000000020004" pitchFamily="2" charset="0"/>
              </a:rPr>
              <a:t>的特点，进一步开发从而发展成</a:t>
            </a:r>
            <a:r>
              <a:rPr lang="en" altLang="zh-CN" sz="3600" dirty="0">
                <a:solidFill>
                  <a:srgbClr val="333333"/>
                </a:solidFill>
                <a:latin typeface="Helvetica Neue" panose="02000503000000020004" pitchFamily="2" charset="0"/>
              </a:rPr>
              <a:t>NumPy</a:t>
            </a:r>
            <a:r>
              <a:rPr lang="zh-CN" altLang="en" sz="3600" dirty="0">
                <a:solidFill>
                  <a:srgbClr val="333333"/>
                </a:solidFill>
                <a:latin typeface="Helvetica Neue" panose="02000503000000020004" pitchFamily="2" charset="0"/>
              </a:rPr>
              <a:t>。</a:t>
            </a:r>
            <a:r>
              <a:rPr lang="en" altLang="zh-CN" sz="3600" dirty="0">
                <a:solidFill>
                  <a:srgbClr val="333333"/>
                </a:solidFill>
                <a:latin typeface="Helvetica Neue" panose="02000503000000020004" pitchFamily="2" charset="0"/>
              </a:rPr>
              <a:t>NumPy</a:t>
            </a:r>
            <a:r>
              <a:rPr lang="zh-CN" altLang="en-US" sz="3600" dirty="0">
                <a:solidFill>
                  <a:srgbClr val="333333"/>
                </a:solidFill>
                <a:latin typeface="Helvetica Neue" panose="02000503000000020004" pitchFamily="2" charset="0"/>
              </a:rPr>
              <a:t>运行速度非常快，支持高维度的数组与矩阵运算，并提供大量的数学函数库。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54A338A-AF83-034A-9A10-EB78BC36A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994" y="2150074"/>
            <a:ext cx="5739043" cy="1055128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4D33687-C207-5C4F-A26C-DF12D6A2D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0904" y="2159343"/>
            <a:ext cx="11108210" cy="1127754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796B3863-E45B-804D-B410-94EFB78F5185}"/>
              </a:ext>
            </a:extLst>
          </p:cNvPr>
          <p:cNvSpPr/>
          <p:nvPr/>
        </p:nvSpPr>
        <p:spPr>
          <a:xfrm>
            <a:off x="6491707" y="1584546"/>
            <a:ext cx="36776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500"/>
              </a:spcAft>
            </a:pPr>
            <a:r>
              <a:rPr lang="en-US" altLang="zh-CN" sz="3200" b="1" kern="1050" dirty="0">
                <a:latin typeface="Arial" panose="020B0604020202020204" pitchFamily="34" charset="0"/>
                <a:ea typeface="黑体" panose="02010609060101010101" pitchFamily="49" charset="-122"/>
              </a:rPr>
              <a:t>1</a:t>
            </a:r>
            <a:r>
              <a:rPr lang="zh-CN" altLang="en-US" sz="3200" b="1" kern="1050" dirty="0">
                <a:latin typeface="Arial" panose="020B0604020202020204" pitchFamily="34" charset="0"/>
                <a:ea typeface="黑体" panose="02010609060101010101" pitchFamily="49" charset="-122"/>
              </a:rPr>
              <a:t>．</a:t>
            </a:r>
            <a:r>
              <a:rPr lang="en" altLang="zh-CN" sz="3200" b="1" kern="1050" dirty="0" err="1">
                <a:latin typeface="Arial" panose="020B0604020202020204" pitchFamily="34" charset="0"/>
                <a:ea typeface="黑体" panose="02010609060101010101" pitchFamily="49" charset="-122"/>
              </a:rPr>
              <a:t>ndarray</a:t>
            </a:r>
            <a:r>
              <a:rPr lang="zh-CN" altLang="en-US" sz="3200" b="1" kern="1050" dirty="0">
                <a:latin typeface="Arial" panose="020B0604020202020204" pitchFamily="34" charset="0"/>
                <a:ea typeface="黑体" panose="02010609060101010101" pitchFamily="49" charset="-122"/>
              </a:rPr>
              <a:t>的创建 </a:t>
            </a:r>
          </a:p>
        </p:txBody>
      </p:sp>
    </p:spTree>
    <p:extLst>
      <p:ext uri="{BB962C8B-B14F-4D97-AF65-F5344CB8AC3E}">
        <p14:creationId xmlns:p14="http://schemas.microsoft.com/office/powerpoint/2010/main" val="3440794117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52"/>
          <p:cNvSpPr>
            <a:spLocks noChangeArrowheads="1"/>
          </p:cNvSpPr>
          <p:nvPr/>
        </p:nvSpPr>
        <p:spPr bwMode="auto">
          <a:xfrm>
            <a:off x="1677794" y="416693"/>
            <a:ext cx="3082895" cy="830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" altLang="zh-CN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NumPy</a:t>
            </a:r>
            <a:r>
              <a:rPr lang="zh-CN" altLang="en-US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zh-CN" altLang="zh-CN" sz="4798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76815F-7094-4241-9C86-58DEFD3ABFD4}"/>
              </a:ext>
            </a:extLst>
          </p:cNvPr>
          <p:cNvSpPr/>
          <p:nvPr/>
        </p:nvSpPr>
        <p:spPr>
          <a:xfrm>
            <a:off x="815545" y="3070645"/>
            <a:ext cx="5758250" cy="6651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rgbClr val="333333"/>
                </a:solidFill>
                <a:latin typeface="Helvetica Neue" panose="02000503000000020004" pitchFamily="2" charset="0"/>
              </a:rPr>
              <a:t>在</a:t>
            </a:r>
            <a:r>
              <a:rPr lang="en" altLang="zh-CN" sz="36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ndarray</a:t>
            </a:r>
            <a:r>
              <a:rPr lang="zh-CN" altLang="en-US" sz="3600" dirty="0">
                <a:solidFill>
                  <a:srgbClr val="333333"/>
                </a:solidFill>
                <a:latin typeface="Helvetica Neue" panose="02000503000000020004" pitchFamily="2" charset="0"/>
              </a:rPr>
              <a:t>的使用过程中，可以使用中括号“</a:t>
            </a:r>
            <a:r>
              <a:rPr lang="en-US" altLang="zh-CN" sz="3600" dirty="0">
                <a:solidFill>
                  <a:srgbClr val="333333"/>
                </a:solidFill>
                <a:latin typeface="Helvetica Neue" panose="02000503000000020004" pitchFamily="2" charset="0"/>
              </a:rPr>
              <a:t>[]”</a:t>
            </a:r>
            <a:r>
              <a:rPr lang="zh-CN" altLang="en-US" sz="3600" dirty="0">
                <a:solidFill>
                  <a:srgbClr val="333333"/>
                </a:solidFill>
                <a:latin typeface="Helvetica Neue" panose="02000503000000020004" pitchFamily="2" charset="0"/>
              </a:rPr>
              <a:t>来定位并选择需要的部分，要注意的是多维数组的结构实际上是数组中包含着数组，而定位操作返回的是下级对象，即二维数组定义返回的是一维数组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32B998-F102-D341-B501-4070499869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192"/>
          <a:stretch/>
        </p:blipFill>
        <p:spPr>
          <a:xfrm>
            <a:off x="6885974" y="2324614"/>
            <a:ext cx="5126473" cy="691823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914D847-CCB2-7748-9B32-97F60753CD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950"/>
          <a:stretch/>
        </p:blipFill>
        <p:spPr>
          <a:xfrm>
            <a:off x="6863492" y="9966752"/>
            <a:ext cx="5196704" cy="172274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65E84D6-1885-2B43-9AFE-DA335FBB6C3B}"/>
              </a:ext>
            </a:extLst>
          </p:cNvPr>
          <p:cNvSpPr/>
          <p:nvPr/>
        </p:nvSpPr>
        <p:spPr>
          <a:xfrm>
            <a:off x="6434801" y="1584546"/>
            <a:ext cx="37914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500"/>
              </a:spcAft>
            </a:pPr>
            <a:r>
              <a:rPr lang="en-US" altLang="zh-CN" sz="3200" b="1" kern="1050" dirty="0">
                <a:latin typeface="Arial" panose="020B0604020202020204" pitchFamily="34" charset="0"/>
                <a:ea typeface="黑体" panose="02010609060101010101" pitchFamily="49" charset="-122"/>
              </a:rPr>
              <a:t>2</a:t>
            </a:r>
            <a:r>
              <a:rPr lang="zh-CN" altLang="en-US" sz="3200" b="1" kern="1050" dirty="0">
                <a:latin typeface="Arial" panose="020B0604020202020204" pitchFamily="34" charset="0"/>
                <a:ea typeface="黑体" panose="02010609060101010101" pitchFamily="49" charset="-122"/>
              </a:rPr>
              <a:t>．</a:t>
            </a:r>
            <a:r>
              <a:rPr lang="en" altLang="zh-CN" sz="3200" b="1" kern="1050" dirty="0">
                <a:latin typeface="Arial" panose="020B0604020202020204" pitchFamily="34" charset="0"/>
                <a:ea typeface="黑体" panose="02010609060101010101" pitchFamily="49" charset="-122"/>
              </a:rPr>
              <a:t> </a:t>
            </a:r>
            <a:r>
              <a:rPr lang="en" altLang="zh-CN" sz="3200" b="1" kern="1050" dirty="0" err="1">
                <a:latin typeface="Arial" panose="020B0604020202020204" pitchFamily="34" charset="0"/>
                <a:ea typeface="黑体" panose="02010609060101010101" pitchFamily="49" charset="-122"/>
              </a:rPr>
              <a:t>ndarray</a:t>
            </a:r>
            <a:r>
              <a:rPr lang="zh-CN" altLang="en-US" sz="3200" b="1" kern="1050" dirty="0">
                <a:latin typeface="Arial" panose="020B0604020202020204" pitchFamily="34" charset="0"/>
                <a:ea typeface="黑体" panose="02010609060101010101" pitchFamily="49" charset="-122"/>
              </a:rPr>
              <a:t>的访问 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E872D5A-E137-9240-A423-FB212AD0C5F7}"/>
              </a:ext>
            </a:extLst>
          </p:cNvPr>
          <p:cNvSpPr/>
          <p:nvPr/>
        </p:nvSpPr>
        <p:spPr>
          <a:xfrm>
            <a:off x="13086735" y="1662806"/>
            <a:ext cx="50273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500"/>
              </a:spcAft>
            </a:pPr>
            <a:r>
              <a:rPr lang="en-US" altLang="zh-CN" sz="3200" b="1" kern="1050" dirty="0">
                <a:latin typeface="Arial" panose="020B0604020202020204" pitchFamily="34" charset="0"/>
                <a:ea typeface="黑体" panose="02010609060101010101" pitchFamily="49" charset="-122"/>
              </a:rPr>
              <a:t>3</a:t>
            </a:r>
            <a:r>
              <a:rPr lang="zh-CN" altLang="en-US" sz="3200" b="1" kern="1050" dirty="0">
                <a:latin typeface="Arial" panose="020B0604020202020204" pitchFamily="34" charset="0"/>
                <a:ea typeface="黑体" panose="02010609060101010101" pitchFamily="49" charset="-122"/>
              </a:rPr>
              <a:t>．</a:t>
            </a:r>
            <a:r>
              <a:rPr lang="en" altLang="zh-CN" sz="3200" b="1" kern="1050" dirty="0">
                <a:latin typeface="Arial" panose="020B0604020202020204" pitchFamily="34" charset="0"/>
                <a:ea typeface="黑体" panose="02010609060101010101" pitchFamily="49" charset="-122"/>
              </a:rPr>
              <a:t> </a:t>
            </a:r>
            <a:r>
              <a:rPr lang="en" altLang="zh-CN" sz="3200" b="1" kern="1050" dirty="0" err="1">
                <a:latin typeface="Arial" panose="020B0604020202020204" pitchFamily="34" charset="0"/>
                <a:ea typeface="黑体" panose="02010609060101010101" pitchFamily="49" charset="-122"/>
              </a:rPr>
              <a:t>ndarray</a:t>
            </a:r>
            <a:r>
              <a:rPr lang="zh-CN" altLang="en-US" sz="3200" b="1" kern="1050" dirty="0">
                <a:latin typeface="Arial" panose="020B0604020202020204" pitchFamily="34" charset="0"/>
                <a:ea typeface="黑体" panose="02010609060101010101" pitchFamily="49" charset="-122"/>
              </a:rPr>
              <a:t>的修改和删除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B32F769-515B-0541-82F2-CD40F62B3F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98329" y="2354820"/>
            <a:ext cx="10316502" cy="1039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635378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52"/>
          <p:cNvSpPr>
            <a:spLocks noChangeArrowheads="1"/>
          </p:cNvSpPr>
          <p:nvPr/>
        </p:nvSpPr>
        <p:spPr bwMode="auto">
          <a:xfrm>
            <a:off x="1677794" y="416693"/>
            <a:ext cx="3082895" cy="830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" altLang="zh-CN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NumPy</a:t>
            </a:r>
            <a:r>
              <a:rPr lang="zh-CN" altLang="en-US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zh-CN" altLang="zh-CN" sz="4798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65E84D6-1885-2B43-9AFE-DA335FBB6C3B}"/>
              </a:ext>
            </a:extLst>
          </p:cNvPr>
          <p:cNvSpPr/>
          <p:nvPr/>
        </p:nvSpPr>
        <p:spPr>
          <a:xfrm>
            <a:off x="1673225" y="1858866"/>
            <a:ext cx="43877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500"/>
              </a:spcAft>
            </a:pPr>
            <a:r>
              <a:rPr lang="en-US" altLang="zh-CN" sz="3200" b="1" kern="1050" dirty="0">
                <a:latin typeface="Arial" panose="020B0604020202020204" pitchFamily="34" charset="0"/>
                <a:ea typeface="黑体" panose="02010609060101010101" pitchFamily="49" charset="-122"/>
              </a:rPr>
              <a:t>4</a:t>
            </a:r>
            <a:r>
              <a:rPr lang="zh-CN" altLang="en-US" sz="3200" b="1" kern="1050" dirty="0">
                <a:latin typeface="Arial" panose="020B0604020202020204" pitchFamily="34" charset="0"/>
                <a:ea typeface="黑体" panose="02010609060101010101" pitchFamily="49" charset="-122"/>
              </a:rPr>
              <a:t>．</a:t>
            </a:r>
            <a:r>
              <a:rPr lang="en-US" altLang="zh-CN" sz="3200" b="1" kern="1050" dirty="0" err="1">
                <a:latin typeface="Arial" panose="020B0604020202020204" pitchFamily="34" charset="0"/>
                <a:ea typeface="黑体" panose="02010609060101010101" pitchFamily="49" charset="-122"/>
              </a:rPr>
              <a:t>ndarray</a:t>
            </a:r>
            <a:r>
              <a:rPr lang="zh-CN" altLang="en-US" sz="3200" b="1" kern="1050" dirty="0">
                <a:latin typeface="Arial" panose="020B0604020202020204" pitchFamily="34" charset="0"/>
                <a:ea typeface="黑体" panose="02010609060101010101" pitchFamily="49" charset="-122"/>
              </a:rPr>
              <a:t>的常用方法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7502DDF-8FB5-C24E-B5C6-E6D6079088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813"/>
          <a:stretch/>
        </p:blipFill>
        <p:spPr>
          <a:xfrm>
            <a:off x="3288665" y="2713990"/>
            <a:ext cx="7769860" cy="1072905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D39EC48-A899-7840-A121-0020FD5B0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1050" y="1572259"/>
            <a:ext cx="7458710" cy="1220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721624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52"/>
          <p:cNvSpPr>
            <a:spLocks noChangeArrowheads="1"/>
          </p:cNvSpPr>
          <p:nvPr/>
        </p:nvSpPr>
        <p:spPr bwMode="auto">
          <a:xfrm>
            <a:off x="1677794" y="416693"/>
            <a:ext cx="3082895" cy="830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" altLang="zh-CN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NumPy</a:t>
            </a:r>
            <a:r>
              <a:rPr lang="zh-CN" altLang="en-US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zh-CN" altLang="zh-CN" sz="4798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65E84D6-1885-2B43-9AFE-DA335FBB6C3B}"/>
              </a:ext>
            </a:extLst>
          </p:cNvPr>
          <p:cNvSpPr/>
          <p:nvPr/>
        </p:nvSpPr>
        <p:spPr>
          <a:xfrm>
            <a:off x="1673225" y="2011266"/>
            <a:ext cx="29883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500"/>
              </a:spcAft>
            </a:pPr>
            <a:r>
              <a:rPr lang="en-US" altLang="zh-CN" sz="3200" b="1" kern="1050" dirty="0">
                <a:latin typeface="Arial" panose="020B0604020202020204" pitchFamily="34" charset="0"/>
                <a:ea typeface="黑体" panose="02010609060101010101" pitchFamily="49" charset="-122"/>
              </a:rPr>
              <a:t>5</a:t>
            </a:r>
            <a:r>
              <a:rPr lang="zh-CN" altLang="en-US" sz="3200" b="1" kern="1050" dirty="0">
                <a:latin typeface="Arial" panose="020B0604020202020204" pitchFamily="34" charset="0"/>
                <a:ea typeface="黑体" panose="02010609060101010101" pitchFamily="49" charset="-122"/>
              </a:rPr>
              <a:t>．结构化数组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833F87-BDB6-BC47-9D4D-0228D38FB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2160" y="1899326"/>
            <a:ext cx="12954000" cy="1134656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A2826FC-6BD6-A246-B6D5-33ADE05D5767}"/>
              </a:ext>
            </a:extLst>
          </p:cNvPr>
          <p:cNvSpPr/>
          <p:nvPr/>
        </p:nvSpPr>
        <p:spPr>
          <a:xfrm>
            <a:off x="1402079" y="4082921"/>
            <a:ext cx="7620001" cy="4288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500"/>
              </a:spcAft>
            </a:pPr>
            <a:r>
              <a:rPr lang="zh-CN" altLang="zh-CN" sz="32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定义了</a:t>
            </a:r>
            <a:r>
              <a:rPr lang="en-US" altLang="zh-CN" sz="3200" kern="1050" dirty="0">
                <a:latin typeface="Times New Roman" panose="02020603050405020304" pitchFamily="18" charset="0"/>
                <a:ea typeface="方正书宋简体"/>
              </a:rPr>
              <a:t>4</a:t>
            </a:r>
            <a:r>
              <a:rPr lang="zh-CN" altLang="zh-CN" sz="32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列名称和类型并填充：</a:t>
            </a:r>
            <a:endParaRPr lang="zh-CN" altLang="zh-CN" sz="3200" kern="1050" dirty="0">
              <a:latin typeface="Times New Roman" panose="02020603050405020304" pitchFamily="18" charset="0"/>
              <a:ea typeface="方正书宋简体"/>
            </a:endParaRPr>
          </a:p>
          <a:p>
            <a:pPr marL="466725" indent="-200025" algn="just">
              <a:spcAft>
                <a:spcPts val="500"/>
              </a:spcAft>
            </a:pPr>
            <a:r>
              <a:rPr lang="en-US" altLang="zh-CN" sz="3200" kern="100" dirty="0">
                <a:latin typeface="Symbol" pitchFamily="2" charset="2"/>
                <a:ea typeface="方正书宋简体"/>
              </a:rPr>
              <a:t>·	</a:t>
            </a:r>
            <a:r>
              <a:rPr lang="en-US" altLang="zh-CN" sz="3200" kern="100" dirty="0">
                <a:latin typeface="Times New Roman" panose="02020603050405020304" pitchFamily="18" charset="0"/>
                <a:ea typeface="方正书宋简体"/>
              </a:rPr>
              <a:t>name</a:t>
            </a:r>
            <a:r>
              <a:rPr lang="zh-CN" altLang="zh-CN" sz="3200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列，字符串类型，字符长度等于或少于长度</a:t>
            </a:r>
            <a:r>
              <a:rPr lang="en-US" altLang="zh-CN" sz="3200" kern="100" dirty="0">
                <a:latin typeface="Times New Roman" panose="02020603050405020304" pitchFamily="18" charset="0"/>
                <a:ea typeface="方正书宋简体"/>
              </a:rPr>
              <a:t>10</a:t>
            </a:r>
            <a:r>
              <a:rPr lang="zh-CN" altLang="zh-CN" sz="3200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；</a:t>
            </a:r>
            <a:endParaRPr lang="zh-CN" altLang="zh-CN" sz="3200" kern="100" dirty="0">
              <a:latin typeface="Times New Roman" panose="02020603050405020304" pitchFamily="18" charset="0"/>
              <a:ea typeface="方正书宋简体"/>
            </a:endParaRPr>
          </a:p>
          <a:p>
            <a:pPr marL="466725" indent="-200025" algn="just">
              <a:spcAft>
                <a:spcPts val="500"/>
              </a:spcAft>
            </a:pPr>
            <a:r>
              <a:rPr lang="en-US" altLang="zh-CN" sz="3200" kern="100" dirty="0">
                <a:latin typeface="Symbol" pitchFamily="2" charset="2"/>
                <a:ea typeface="方正书宋简体"/>
              </a:rPr>
              <a:t>·	</a:t>
            </a:r>
            <a:r>
              <a:rPr lang="en-US" altLang="zh-CN" sz="3200" kern="100" dirty="0">
                <a:latin typeface="Times New Roman" panose="02020603050405020304" pitchFamily="18" charset="0"/>
                <a:ea typeface="方正书宋简体"/>
              </a:rPr>
              <a:t>code</a:t>
            </a:r>
            <a:r>
              <a:rPr lang="zh-CN" altLang="zh-CN" sz="3200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列，字符串类型，字符长度等于或少于长度</a:t>
            </a:r>
            <a:r>
              <a:rPr lang="en-US" altLang="zh-CN" sz="3200" kern="100" dirty="0">
                <a:latin typeface="Times New Roman" panose="02020603050405020304" pitchFamily="18" charset="0"/>
                <a:ea typeface="方正书宋简体"/>
              </a:rPr>
              <a:t>10</a:t>
            </a:r>
            <a:r>
              <a:rPr lang="zh-CN" altLang="zh-CN" sz="3200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；</a:t>
            </a:r>
            <a:endParaRPr lang="zh-CN" altLang="zh-CN" sz="3200" kern="100" dirty="0">
              <a:latin typeface="Times New Roman" panose="02020603050405020304" pitchFamily="18" charset="0"/>
              <a:ea typeface="方正书宋简体"/>
            </a:endParaRPr>
          </a:p>
          <a:p>
            <a:pPr marL="466725" indent="-200025" algn="just">
              <a:spcAft>
                <a:spcPts val="500"/>
              </a:spcAft>
            </a:pPr>
            <a:r>
              <a:rPr lang="en-US" altLang="zh-CN" sz="3200" kern="100" dirty="0">
                <a:latin typeface="Symbol" pitchFamily="2" charset="2"/>
                <a:ea typeface="方正书宋简体"/>
              </a:rPr>
              <a:t>·	</a:t>
            </a:r>
            <a:r>
              <a:rPr lang="en-US" altLang="zh-CN" sz="3200" kern="100" dirty="0">
                <a:latin typeface="Times New Roman" panose="02020603050405020304" pitchFamily="18" charset="0"/>
                <a:ea typeface="方正书宋简体"/>
              </a:rPr>
              <a:t>date</a:t>
            </a:r>
            <a:r>
              <a:rPr lang="zh-CN" altLang="zh-CN" sz="3200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列，</a:t>
            </a:r>
            <a:r>
              <a:rPr lang="en-US" altLang="zh-CN" sz="3200" kern="100" dirty="0">
                <a:latin typeface="Times New Roman" panose="02020603050405020304" pitchFamily="18" charset="0"/>
                <a:ea typeface="方正书宋简体"/>
              </a:rPr>
              <a:t>Datetime</a:t>
            </a:r>
            <a:r>
              <a:rPr lang="zh-CN" altLang="zh-CN" sz="3200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类型，精确到天（</a:t>
            </a:r>
            <a:r>
              <a:rPr lang="en-US" altLang="zh-CN" sz="3200" kern="100" dirty="0">
                <a:latin typeface="Times New Roman" panose="02020603050405020304" pitchFamily="18" charset="0"/>
                <a:ea typeface="方正书宋简体"/>
              </a:rPr>
              <a:t>day</a:t>
            </a:r>
            <a:r>
              <a:rPr lang="zh-CN" altLang="zh-CN" sz="3200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）；</a:t>
            </a:r>
            <a:endParaRPr lang="zh-CN" altLang="zh-CN" sz="3200" kern="100" dirty="0">
              <a:latin typeface="Times New Roman" panose="02020603050405020304" pitchFamily="18" charset="0"/>
              <a:ea typeface="方正书宋简体"/>
            </a:endParaRPr>
          </a:p>
          <a:p>
            <a:pPr marL="466725" indent="-200025" algn="just">
              <a:spcAft>
                <a:spcPts val="500"/>
              </a:spcAft>
            </a:pPr>
            <a:r>
              <a:rPr lang="en-US" altLang="zh-CN" sz="3200" kern="100" dirty="0">
                <a:latin typeface="Symbol" pitchFamily="2" charset="2"/>
                <a:ea typeface="方正书宋简体"/>
              </a:rPr>
              <a:t>·	</a:t>
            </a:r>
            <a:r>
              <a:rPr lang="en-US" altLang="zh-CN" sz="3200" kern="100" dirty="0">
                <a:latin typeface="Times New Roman" panose="02020603050405020304" pitchFamily="18" charset="0"/>
                <a:ea typeface="方正书宋简体"/>
              </a:rPr>
              <a:t>point</a:t>
            </a:r>
            <a:r>
              <a:rPr lang="zh-CN" altLang="zh-CN" sz="3200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列，</a:t>
            </a:r>
            <a:r>
              <a:rPr lang="en-US" altLang="zh-CN" sz="3200" kern="100" dirty="0">
                <a:latin typeface="Times New Roman" panose="02020603050405020304" pitchFamily="18" charset="0"/>
                <a:ea typeface="方正书宋简体"/>
              </a:rPr>
              <a:t>32</a:t>
            </a:r>
            <a:r>
              <a:rPr lang="zh-CN" altLang="zh-CN" sz="3200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位</a:t>
            </a:r>
            <a:r>
              <a:rPr lang="en-US" altLang="zh-CN" sz="3200" kern="100" dirty="0">
                <a:latin typeface="Times New Roman" panose="02020603050405020304" pitchFamily="18" charset="0"/>
                <a:ea typeface="方正书宋简体"/>
              </a:rPr>
              <a:t>int</a:t>
            </a:r>
            <a:r>
              <a:rPr lang="zh-CN" altLang="zh-CN" sz="3200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型整数。</a:t>
            </a:r>
            <a:endParaRPr lang="zh-CN" altLang="zh-CN" sz="3200" kern="100" dirty="0">
              <a:latin typeface="Times New Roman" panose="02020603050405020304" pitchFamily="18" charset="0"/>
              <a:ea typeface="方正书宋简体"/>
            </a:endParaRPr>
          </a:p>
        </p:txBody>
      </p:sp>
    </p:spTree>
    <p:extLst>
      <p:ext uri="{BB962C8B-B14F-4D97-AF65-F5344CB8AC3E}">
        <p14:creationId xmlns:p14="http://schemas.microsoft.com/office/powerpoint/2010/main" val="1446290570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1_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3024</TotalTime>
  <Words>1032</Words>
  <Application>Microsoft Macintosh PowerPoint</Application>
  <PresentationFormat>自定义</PresentationFormat>
  <Paragraphs>107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等线</vt:lpstr>
      <vt:lpstr>微软雅黑</vt:lpstr>
      <vt:lpstr>Arial</vt:lpstr>
      <vt:lpstr>Calibri</vt:lpstr>
      <vt:lpstr>Calibri Light</vt:lpstr>
      <vt:lpstr>Helvetica Neue</vt:lpstr>
      <vt:lpstr>Symbol</vt:lpstr>
      <vt:lpstr>Times New Roman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Mao</dc:creator>
  <cp:lastModifiedBy>fu yufeng</cp:lastModifiedBy>
  <cp:revision>769</cp:revision>
  <dcterms:created xsi:type="dcterms:W3CDTF">2020-04-17T09:21:53Z</dcterms:created>
  <dcterms:modified xsi:type="dcterms:W3CDTF">2021-05-05T05:29:02Z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2052-2.1.2.3417</vt:lpwstr>
  </property>
</Properties>
</file>